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73" r:id="rId3"/>
    <p:sldId id="332" r:id="rId4"/>
    <p:sldId id="257" r:id="rId5"/>
    <p:sldId id="318" r:id="rId6"/>
    <p:sldId id="258" r:id="rId7"/>
    <p:sldId id="270" r:id="rId8"/>
    <p:sldId id="272" r:id="rId9"/>
    <p:sldId id="301" r:id="rId10"/>
    <p:sldId id="305" r:id="rId11"/>
    <p:sldId id="276" r:id="rId12"/>
    <p:sldId id="315" r:id="rId13"/>
    <p:sldId id="313" r:id="rId14"/>
    <p:sldId id="328" r:id="rId15"/>
    <p:sldId id="331" r:id="rId16"/>
    <p:sldId id="282" r:id="rId17"/>
    <p:sldId id="307" r:id="rId18"/>
    <p:sldId id="294" r:id="rId19"/>
    <p:sldId id="286" r:id="rId20"/>
    <p:sldId id="321" r:id="rId21"/>
    <p:sldId id="322" r:id="rId22"/>
    <p:sldId id="329" r:id="rId23"/>
    <p:sldId id="306" r:id="rId24"/>
    <p:sldId id="333" r:id="rId25"/>
    <p:sldId id="334" r:id="rId26"/>
    <p:sldId id="325" r:id="rId27"/>
    <p:sldId id="336" r:id="rId28"/>
    <p:sldId id="284" r:id="rId29"/>
    <p:sldId id="285" r:id="rId30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429" autoAdjust="0"/>
  </p:normalViewPr>
  <p:slideViewPr>
    <p:cSldViewPr>
      <p:cViewPr varScale="1">
        <p:scale>
          <a:sx n="99" d="100"/>
          <a:sy n="99" d="100"/>
        </p:scale>
        <p:origin x="-73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75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2334C-FD52-41E3-A77E-C271081DCADF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F140B-F9F9-4DAF-903F-2AABA6FA48D3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6D8C0-7B42-4F04-8DFA-7EBF45B3A70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EE242-DD37-484D-9AA8-7EA896338EF0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E242-DD37-484D-9AA8-7EA896338EF0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8EE242-DD37-484D-9AA8-7EA896338EF0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5C7773-8456-41EC-9854-44E93DFBC787}" type="datetimeFigureOut">
              <a:rPr lang="hu-HU" smtClean="0"/>
              <a:pPr/>
              <a:t>2014.02.04.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2647A6-1400-4C40-942F-C6A7B604E04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8.jpeg"/><Relationship Id="rId11" Type="http://schemas.openxmlformats.org/officeDocument/2006/relationships/image" Target="../media/image62.jpeg"/><Relationship Id="rId5" Type="http://schemas.openxmlformats.org/officeDocument/2006/relationships/image" Target="../media/image57.jpeg"/><Relationship Id="rId10" Type="http://schemas.openxmlformats.org/officeDocument/2006/relationships/image" Target="../media/image48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mailto:info@kezmuvesalapitvany.h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openxmlformats.org/officeDocument/2006/relationships/image" Target="../media/image2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emf"/><Relationship Id="rId2" Type="http://schemas.openxmlformats.org/officeDocument/2006/relationships/image" Target="../media/image7.jpeg"/><Relationship Id="rId16" Type="http://schemas.openxmlformats.org/officeDocument/2006/relationships/image" Target="../media/image21.jpe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19" Type="http://schemas.openxmlformats.org/officeDocument/2006/relationships/image" Target="../media/image24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579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0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0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400" b="1" dirty="0" smtClean="0">
                <a:solidFill>
                  <a:srgbClr val="C00000"/>
                </a:solidFill>
                <a:latin typeface="+mn-lt"/>
              </a:rPr>
              <a:t>Dr. Tar Károlyné  </a:t>
            </a:r>
            <a:br>
              <a:rPr lang="hu-H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1400" b="1" i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hu-HU" sz="1400" b="1" i="1" dirty="0" smtClean="0">
                <a:solidFill>
                  <a:schemeClr val="accent2"/>
                </a:solidFill>
                <a:latin typeface="+mn-lt"/>
              </a:rPr>
            </a:b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Országos Ifjúsági Népi Kézműves Pályázat</a:t>
            </a:r>
            <a:r>
              <a:rPr lang="hu-HU" sz="3600" b="1" i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3600" b="1" i="1" dirty="0" smtClean="0">
                <a:solidFill>
                  <a:srgbClr val="C00000"/>
                </a:solidFill>
                <a:latin typeface="+mn-lt"/>
              </a:rPr>
            </a:br>
            <a:r>
              <a:rPr lang="hu-HU" i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hu-HU" b="1" i="1" dirty="0" smtClean="0">
                <a:solidFill>
                  <a:schemeClr val="accent2"/>
                </a:solidFill>
                <a:latin typeface="+mn-lt"/>
              </a:rPr>
              <a:t/>
            </a:r>
            <a:br>
              <a:rPr lang="hu-HU" b="1" i="1" dirty="0" smtClean="0">
                <a:solidFill>
                  <a:schemeClr val="accent2"/>
                </a:solidFill>
                <a:latin typeface="+mn-lt"/>
              </a:rPr>
            </a:br>
            <a:endParaRPr lang="hu-HU" i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0" y="4365104"/>
            <a:ext cx="9144000" cy="2492896"/>
          </a:xfrm>
        </p:spPr>
        <p:txBody>
          <a:bodyPr/>
          <a:lstStyle/>
          <a:p>
            <a:r>
              <a:rPr lang="hu-HU" b="1" dirty="0" smtClean="0">
                <a:solidFill>
                  <a:srgbClr val="C00000"/>
                </a:solidFill>
                <a:latin typeface="+mn-lt"/>
              </a:rPr>
              <a:t>1995-2013</a:t>
            </a:r>
            <a:r>
              <a:rPr lang="hu-HU" b="1" dirty="0" smtClean="0">
                <a:solidFill>
                  <a:srgbClr val="C00000"/>
                </a:solidFill>
                <a:latin typeface="+mn-lt"/>
              </a:rPr>
              <a:t>.</a:t>
            </a:r>
          </a:p>
          <a:p>
            <a:endParaRPr lang="hu-HU" b="1" dirty="0" smtClean="0">
              <a:solidFill>
                <a:srgbClr val="C00000"/>
              </a:solidFill>
            </a:endParaRPr>
          </a:p>
          <a:p>
            <a:r>
              <a:rPr lang="hu-HU" sz="2400" b="1" dirty="0" smtClean="0">
                <a:solidFill>
                  <a:schemeClr val="accent1"/>
                </a:solidFill>
                <a:latin typeface="+mn-lt"/>
              </a:rPr>
              <a:t>X. Vándorlegény Konferencia – 2013. Debrecen</a:t>
            </a:r>
            <a:endParaRPr lang="hu-HU" sz="24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398826"/>
            <a:ext cx="2304256" cy="2241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/>
          <a:p>
            <a:r>
              <a:rPr lang="hu-HU" sz="3200" b="1" dirty="0" smtClean="0">
                <a:latin typeface="+mn-lt"/>
              </a:rPr>
              <a:t>              </a:t>
            </a: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5. A pályázat megvalósításában részt</a:t>
            </a:r>
            <a:r>
              <a:rPr lang="hu-HU" sz="3200" b="1" dirty="0" smtClean="0">
                <a:latin typeface="+mn-lt"/>
              </a:rPr>
              <a:t>        		    </a:t>
            </a: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vett intézmények</a:t>
            </a:r>
            <a:r>
              <a:rPr lang="hu-HU" sz="32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és szervezetek</a:t>
            </a:r>
            <a:endParaRPr lang="hu-HU" sz="3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églalap 3"/>
          <p:cNvSpPr/>
          <p:nvPr/>
        </p:nvSpPr>
        <p:spPr>
          <a:xfrm>
            <a:off x="0" y="1412776"/>
            <a:ext cx="9144000" cy="58169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hu-HU" sz="2200" b="1" dirty="0" smtClean="0">
                <a:solidFill>
                  <a:srgbClr val="C00000"/>
                </a:solidFill>
                <a:cs typeface="Times New Roman" pitchFamily="18" charset="0"/>
              </a:rPr>
              <a:t>Debreceni Művelődési Központ</a:t>
            </a:r>
          </a:p>
          <a:p>
            <a:r>
              <a:rPr lang="hu-HU" i="1" dirty="0" smtClean="0">
                <a:cs typeface="Times New Roman" pitchFamily="18" charset="0"/>
              </a:rPr>
              <a:t>  </a:t>
            </a:r>
            <a:r>
              <a:rPr lang="hu-HU" sz="1600" i="1" dirty="0" smtClean="0">
                <a:cs typeface="Times New Roman" pitchFamily="18" charset="0"/>
              </a:rPr>
              <a:t>(</a:t>
            </a:r>
            <a:r>
              <a:rPr lang="hu-HU" sz="1600" i="1" dirty="0" smtClean="0"/>
              <a:t>korábban: ÚÁMK</a:t>
            </a:r>
            <a:r>
              <a:rPr lang="hu-HU" sz="1600" i="1" dirty="0" smtClean="0">
                <a:cs typeface="Times New Roman" pitchFamily="18" charset="0"/>
              </a:rPr>
              <a:t> Közösségi Háza és Kézműves Szakiskolája) </a:t>
            </a:r>
            <a:r>
              <a:rPr lang="hu-HU" sz="1600" dirty="0" smtClean="0">
                <a:cs typeface="Times New Roman" pitchFamily="18" charset="0"/>
              </a:rPr>
              <a:t>– Debrecen </a:t>
            </a:r>
            <a:r>
              <a:rPr lang="hu-HU" sz="2000" b="1" dirty="0" smtClean="0">
                <a:cs typeface="Times New Roman" pitchFamily="18" charset="0"/>
              </a:rPr>
              <a:t/>
            </a:r>
            <a:br>
              <a:rPr lang="hu-HU" sz="2000" b="1" dirty="0" smtClean="0">
                <a:cs typeface="Times New Roman" pitchFamily="18" charset="0"/>
              </a:rPr>
            </a:br>
            <a:r>
              <a:rPr lang="hu-HU" sz="2000" b="1" dirty="0" smtClean="0">
                <a:cs typeface="Times New Roman" pitchFamily="18" charset="0"/>
              </a:rPr>
              <a:t>- </a:t>
            </a:r>
            <a:r>
              <a:rPr lang="hu-HU" sz="2200" b="1" dirty="0" smtClean="0">
                <a:solidFill>
                  <a:srgbClr val="C00000"/>
                </a:solidFill>
              </a:rPr>
              <a:t>Nádudvari Népi Kézműves Szakiskola és Kollégium</a:t>
            </a:r>
          </a:p>
          <a:p>
            <a:r>
              <a:rPr lang="hu-HU" sz="1600" dirty="0" smtClean="0"/>
              <a:t>  (korábban: </a:t>
            </a:r>
            <a:r>
              <a:rPr lang="hu-HU" sz="1600" i="1" dirty="0" smtClean="0">
                <a:cs typeface="Times New Roman" pitchFamily="18" charset="0"/>
              </a:rPr>
              <a:t>Népi Kismesterségek, Szolgáltató Mesterségek Szakiskolája ) - </a:t>
            </a:r>
            <a:r>
              <a:rPr lang="hu-HU" sz="1600" dirty="0" smtClean="0">
                <a:cs typeface="Times New Roman" pitchFamily="18" charset="0"/>
              </a:rPr>
              <a:t>Nádudvar</a:t>
            </a:r>
            <a:r>
              <a:rPr lang="hu-HU" sz="2000" dirty="0" smtClean="0">
                <a:cs typeface="Times New Roman" pitchFamily="18" charset="0"/>
              </a:rPr>
              <a:t/>
            </a:r>
            <a:br>
              <a:rPr lang="hu-HU" sz="2000" dirty="0" smtClean="0">
                <a:cs typeface="Times New Roman" pitchFamily="18" charset="0"/>
              </a:rPr>
            </a:br>
            <a:r>
              <a:rPr lang="hu-HU" sz="2200" dirty="0" smtClean="0">
                <a:cs typeface="Times New Roman" pitchFamily="18" charset="0"/>
              </a:rPr>
              <a:t>- </a:t>
            </a:r>
            <a:r>
              <a:rPr lang="hu-HU" sz="2200" b="1" dirty="0" smtClean="0">
                <a:solidFill>
                  <a:srgbClr val="C00000"/>
                </a:solidFill>
              </a:rPr>
              <a:t>Veszprém Megyei Népművészeti Egyesület</a:t>
            </a:r>
            <a:r>
              <a:rPr lang="hu-HU" sz="2000" b="1" dirty="0" smtClean="0">
                <a:solidFill>
                  <a:srgbClr val="C00000"/>
                </a:solidFill>
              </a:rPr>
              <a:t>, </a:t>
            </a:r>
            <a:r>
              <a:rPr lang="hu-HU" sz="1600" dirty="0" smtClean="0">
                <a:ea typeface="Times New Roman" pitchFamily="18" charset="0"/>
                <a:cs typeface="Times New Roman" pitchFamily="18" charset="0"/>
              </a:rPr>
              <a:t>Balatonalmádiért  Alapítvány</a:t>
            </a:r>
            <a:r>
              <a:rPr lang="hu-HU" sz="1600" b="1" dirty="0" smtClean="0">
                <a:ea typeface="Times New Roman" pitchFamily="18" charset="0"/>
                <a:cs typeface="Times New Roman" pitchFamily="18" charset="0"/>
              </a:rPr>
              <a:t>,</a:t>
            </a:r>
            <a:r>
              <a:rPr lang="hu-HU" sz="1600" dirty="0" smtClean="0">
                <a:solidFill>
                  <a:srgbClr val="C00000"/>
                </a:solidFill>
              </a:rPr>
              <a:t/>
            </a:r>
            <a:br>
              <a:rPr lang="hu-HU" sz="1600" dirty="0" smtClean="0">
                <a:solidFill>
                  <a:srgbClr val="C00000"/>
                </a:solidFill>
              </a:rPr>
            </a:br>
            <a:r>
              <a:rPr lang="hu-HU" sz="1600" dirty="0" smtClean="0">
                <a:solidFill>
                  <a:srgbClr val="C00000"/>
                </a:solidFill>
              </a:rPr>
              <a:t>  </a:t>
            </a:r>
            <a:r>
              <a:rPr lang="hu-HU" sz="1600" dirty="0" smtClean="0"/>
              <a:t>Pannónia Kulturális </a:t>
            </a:r>
            <a:r>
              <a:rPr lang="hu-HU" sz="1600" dirty="0" err="1" smtClean="0"/>
              <a:t>Közp</a:t>
            </a:r>
            <a:r>
              <a:rPr lang="hu-HU" sz="1600" dirty="0" smtClean="0"/>
              <a:t>. és Könyvtár</a:t>
            </a:r>
            <a:r>
              <a:rPr lang="hu-HU" sz="2000" dirty="0" smtClean="0">
                <a:ea typeface="Times New Roman" pitchFamily="18" charset="0"/>
                <a:cs typeface="Times New Roman" pitchFamily="18" charset="0"/>
              </a:rPr>
              <a:t> </a:t>
            </a:r>
            <a:r>
              <a:rPr lang="hu-HU" dirty="0" smtClean="0">
                <a:ea typeface="Times New Roman" pitchFamily="18" charset="0"/>
                <a:cs typeface="Times New Roman" pitchFamily="18" charset="0"/>
              </a:rPr>
              <a:t>- </a:t>
            </a:r>
            <a:r>
              <a:rPr lang="hu-HU" sz="1600" dirty="0" smtClean="0">
                <a:ea typeface="Times New Roman" pitchFamily="18" charset="0"/>
                <a:cs typeface="Times New Roman" pitchFamily="18" charset="0"/>
              </a:rPr>
              <a:t>Balatonalmádi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200" b="1" dirty="0" smtClean="0">
                <a:solidFill>
                  <a:srgbClr val="C00000"/>
                </a:solidFill>
              </a:rPr>
              <a:t>- Esély </a:t>
            </a:r>
            <a:r>
              <a:rPr lang="hu-HU" sz="2200" b="1" dirty="0" err="1" smtClean="0">
                <a:solidFill>
                  <a:srgbClr val="C00000"/>
                </a:solidFill>
              </a:rPr>
              <a:t>Kövessi</a:t>
            </a:r>
            <a:r>
              <a:rPr lang="hu-HU" sz="2200" b="1" dirty="0" smtClean="0">
                <a:solidFill>
                  <a:srgbClr val="C00000"/>
                </a:solidFill>
              </a:rPr>
              <a:t> Erzsébet Általános Iskola, Szakképző Isk. és Gimn</a:t>
            </a:r>
            <a:r>
              <a:rPr lang="hu-HU" sz="1600" b="1" dirty="0" smtClean="0">
                <a:solidFill>
                  <a:srgbClr val="C00000"/>
                </a:solidFill>
              </a:rPr>
              <a:t>.</a:t>
            </a:r>
            <a:r>
              <a:rPr lang="hu-HU" sz="1600" dirty="0" smtClean="0">
                <a:ea typeface="Times New Roman" pitchFamily="18" charset="0"/>
                <a:cs typeface="Times New Roman" pitchFamily="18" charset="0"/>
              </a:rPr>
              <a:t>– Budapest</a:t>
            </a:r>
            <a:endParaRPr lang="hu-HU" sz="1600" b="1" dirty="0" smtClean="0"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hu-HU" sz="2200" b="1" dirty="0" smtClean="0">
                <a:solidFill>
                  <a:srgbClr val="C00000"/>
                </a:solidFill>
              </a:rPr>
              <a:t> Magyarországi Alkotóművészek Közép- és Nyugat- dunántúli Regionális   </a:t>
            </a:r>
          </a:p>
          <a:p>
            <a:r>
              <a:rPr lang="hu-HU" sz="2200" b="1" dirty="0" smtClean="0">
                <a:solidFill>
                  <a:srgbClr val="C00000"/>
                </a:solidFill>
              </a:rPr>
              <a:t>  Társasága </a:t>
            </a:r>
            <a:r>
              <a:rPr lang="hu-HU" sz="1600" dirty="0" smtClean="0"/>
              <a:t>(</a:t>
            </a:r>
            <a:r>
              <a:rPr lang="hu-HU" sz="1600" i="1" dirty="0" smtClean="0"/>
              <a:t>korábban: Fejér Megyei Művelődési Központ) </a:t>
            </a:r>
            <a:r>
              <a:rPr lang="hu-HU" sz="1600" b="1" dirty="0" smtClean="0"/>
              <a:t>– </a:t>
            </a:r>
            <a:r>
              <a:rPr lang="hu-HU" sz="1600" dirty="0" smtClean="0"/>
              <a:t>Székesfehérvár</a:t>
            </a:r>
            <a:endParaRPr lang="hu-HU" sz="1600" dirty="0" smtClean="0"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sz="2200" b="1" dirty="0" smtClean="0">
                <a:solidFill>
                  <a:srgbClr val="C00000"/>
                </a:solidFill>
                <a:cs typeface="Times New Roman" pitchFamily="18" charset="0"/>
              </a:rPr>
              <a:t> Hagyományok Háza</a:t>
            </a:r>
            <a:r>
              <a:rPr lang="hu-HU" sz="2200" b="1" dirty="0" smtClean="0">
                <a:solidFill>
                  <a:srgbClr val="C00000"/>
                </a:solidFill>
              </a:rPr>
              <a:t> </a:t>
            </a:r>
            <a:r>
              <a:rPr lang="hu-HU" sz="1600" dirty="0" smtClean="0"/>
              <a:t>(</a:t>
            </a:r>
            <a:r>
              <a:rPr lang="hu-HU" sz="1600" i="1" dirty="0" smtClean="0"/>
              <a:t>korábban: Magyar Művelődési Intézet)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hu-HU" sz="1600" i="1" dirty="0" smtClean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hu-HU" b="1" dirty="0" smtClean="0"/>
              <a:t> Békés Megyei Népművészeti Egyesület </a:t>
            </a:r>
            <a:r>
              <a:rPr lang="hu-HU" i="1" dirty="0" smtClean="0"/>
              <a:t>(korábban: </a:t>
            </a:r>
            <a:r>
              <a:rPr lang="hu-HU" i="1" dirty="0" smtClean="0">
                <a:cs typeface="Times New Roman" pitchFamily="18" charset="0"/>
              </a:rPr>
              <a:t>Megyei Művelődési Központ  és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sz="2000" i="1" dirty="0" smtClean="0">
                <a:cs typeface="Times New Roman" pitchFamily="18" charset="0"/>
              </a:rPr>
              <a:t>   Kézműves Szakiskola) –</a:t>
            </a:r>
            <a:r>
              <a:rPr lang="hu-HU" sz="2000" dirty="0" smtClean="0">
                <a:cs typeface="Times New Roman" pitchFamily="18" charset="0"/>
              </a:rPr>
              <a:t> Békéscsaba</a:t>
            </a:r>
          </a:p>
          <a:p>
            <a:r>
              <a:rPr lang="hu-HU" sz="2000" dirty="0" smtClean="0"/>
              <a:t>-</a:t>
            </a:r>
            <a:r>
              <a:rPr lang="hu-HU" dirty="0" smtClean="0"/>
              <a:t> Veszprém Megyei Népművészeti Egyesület és a </a:t>
            </a:r>
            <a:r>
              <a:rPr lang="hu-HU" b="1" dirty="0" smtClean="0"/>
              <a:t>Veszprém  Megyei </a:t>
            </a:r>
            <a:r>
              <a:rPr lang="hu-HU" b="1" dirty="0" err="1" smtClean="0"/>
              <a:t>Közműv</a:t>
            </a:r>
            <a:r>
              <a:rPr lang="hu-HU" b="1" dirty="0" smtClean="0"/>
              <a:t>. Int.  </a:t>
            </a:r>
            <a:r>
              <a:rPr lang="hu-HU" dirty="0" smtClean="0"/>
              <a:t>- Veszprém</a:t>
            </a:r>
            <a:endParaRPr lang="hu-HU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1" dirty="0" smtClean="0">
                <a:cs typeface="Times New Roman" pitchFamily="18" charset="0"/>
              </a:rPr>
              <a:t>-  MMIK Szakiskolája </a:t>
            </a:r>
            <a:r>
              <a:rPr lang="hu-HU" dirty="0" smtClean="0">
                <a:cs typeface="Times New Roman" pitchFamily="18" charset="0"/>
              </a:rPr>
              <a:t>– Zalaegerszeg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1" dirty="0" smtClean="0">
                <a:ea typeface="Times New Roman" pitchFamily="18" charset="0"/>
                <a:cs typeface="Times New Roman" pitchFamily="18" charset="0"/>
              </a:rPr>
              <a:t> - Bihari Népművészeti Egyesület </a:t>
            </a:r>
            <a:r>
              <a:rPr lang="hu-HU" dirty="0" smtClean="0">
                <a:ea typeface="Times New Roman" pitchFamily="18" charset="0"/>
                <a:cs typeface="Times New Roman" pitchFamily="18" charset="0"/>
              </a:rPr>
              <a:t>– Berettyóújfalu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1" dirty="0" smtClean="0">
                <a:ea typeface="Times New Roman" pitchFamily="18" charset="0"/>
                <a:cs typeface="Times New Roman" pitchFamily="18" charset="0"/>
              </a:rPr>
              <a:t> - Vörösmarty Mihály Ifjúsági és Művelődési Központ </a:t>
            </a:r>
            <a:r>
              <a:rPr lang="hu-HU" b="1" dirty="0" smtClean="0">
                <a:cs typeface="Times New Roman" pitchFamily="18" charset="0"/>
              </a:rPr>
              <a:t>Kézműves Szakiskola </a:t>
            </a:r>
            <a:r>
              <a:rPr lang="hu-HU" dirty="0" smtClean="0">
                <a:cs typeface="Times New Roman" pitchFamily="18" charset="0"/>
              </a:rPr>
              <a:t>- Bonyhád</a:t>
            </a:r>
            <a:r>
              <a:rPr lang="hu-HU" b="1" dirty="0" smtClean="0"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b="1" dirty="0" smtClean="0">
                <a:cs typeface="Times New Roman" pitchFamily="18" charset="0"/>
              </a:rPr>
              <a:t> - </a:t>
            </a:r>
            <a:r>
              <a:rPr lang="hu-HU" b="1" dirty="0" err="1" smtClean="0">
                <a:cs typeface="Times New Roman" pitchFamily="18" charset="0"/>
              </a:rPr>
              <a:t>Grassalkovich</a:t>
            </a:r>
            <a:r>
              <a:rPr lang="hu-HU" b="1" dirty="0" smtClean="0">
                <a:cs typeface="Times New Roman" pitchFamily="18" charset="0"/>
              </a:rPr>
              <a:t> Művelődési Központ Pályakezdők Szakiskolája </a:t>
            </a:r>
            <a:r>
              <a:rPr lang="hu-HU" dirty="0" smtClean="0">
                <a:cs typeface="Times New Roman" pitchFamily="18" charset="0"/>
              </a:rPr>
              <a:t>– Hatvan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 </a:t>
            </a:r>
            <a:endParaRPr lang="hu-H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             6. Mesterek, szakemberek szerepe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66124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u-HU" sz="7200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A népi kézműves szakmáknak a fiatal nemzedékkel való megismertetésében  meghatározó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szerepük van a </a:t>
            </a: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kiváló mestereknek, szakoktatóknak</a:t>
            </a:r>
            <a:r>
              <a:rPr lang="hu-HU" sz="7200" dirty="0" smtClean="0">
                <a:latin typeface="+mn-lt"/>
              </a:rPr>
              <a:t>. A jó mesterek vonzzák a fiatalokat. Ezt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tapasztalhattuk a pályázat során az elmúlt 20 évben is. Késztetésükre bátrabban jelentkeztek a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pályázatra és biztatásukkal számosan eljutottak arra a szintre, hogy ma már ők is hivatásszerűen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művelik választott mesterségüket.</a:t>
            </a:r>
          </a:p>
          <a:p>
            <a:pPr>
              <a:buNone/>
            </a:pPr>
            <a:endParaRPr lang="hu-HU" sz="7200" dirty="0" smtClean="0">
              <a:solidFill>
                <a:srgbClr val="C00000"/>
              </a:solidFill>
              <a:latin typeface="+mn-lt"/>
            </a:endParaRPr>
          </a:p>
          <a:p>
            <a:pPr>
              <a:buNone/>
            </a:pPr>
            <a:r>
              <a:rPr lang="hu-HU" sz="7200" dirty="0" smtClean="0">
                <a:solidFill>
                  <a:srgbClr val="C00000"/>
                </a:solidFill>
                <a:latin typeface="+mn-lt"/>
              </a:rPr>
              <a:t>Egy-egy pályázatra  </a:t>
            </a: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több, mint 100 mester</a:t>
            </a:r>
            <a:r>
              <a:rPr lang="hu-HU" sz="7200" dirty="0" smtClean="0">
                <a:solidFill>
                  <a:srgbClr val="C00000"/>
                </a:solidFill>
                <a:latin typeface="+mn-lt"/>
              </a:rPr>
              <a:t>, </a:t>
            </a:r>
            <a:r>
              <a:rPr lang="hu-HU" sz="7200" dirty="0" smtClean="0">
                <a:latin typeface="+mn-lt"/>
              </a:rPr>
              <a:t>szakoktató, szakkörvezető segítette a fiatalok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felkészülését. Számos mester szinte valamennyi kiállításon, pályázati programon, szakmai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tanácskozáson, eszmecserén részt vett.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	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Hasonlóan nagy jelentőségű az a szakmai háttér, amit azok a </a:t>
            </a: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szakemberek</a:t>
            </a:r>
            <a:r>
              <a:rPr lang="hu-HU" sz="7200" b="1" dirty="0" smtClean="0">
                <a:latin typeface="+mn-lt"/>
              </a:rPr>
              <a:t> </a:t>
            </a:r>
            <a:r>
              <a:rPr lang="hu-HU" sz="7200" dirty="0" smtClean="0">
                <a:latin typeface="+mn-lt"/>
              </a:rPr>
              <a:t>nyújtottak, akik részt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vettek a </a:t>
            </a:r>
            <a:r>
              <a:rPr lang="hu-HU" sz="7200" b="1" dirty="0" smtClean="0">
                <a:latin typeface="+mn-lt"/>
              </a:rPr>
              <a:t>zsűrizésekben</a:t>
            </a:r>
            <a:r>
              <a:rPr lang="hu-HU" sz="7200" dirty="0" smtClean="0">
                <a:latin typeface="+mn-lt"/>
              </a:rPr>
              <a:t>, személyre szólóan </a:t>
            </a:r>
            <a:r>
              <a:rPr lang="hu-HU" sz="7200" b="1" dirty="0" smtClean="0">
                <a:latin typeface="+mn-lt"/>
              </a:rPr>
              <a:t>elemezték</a:t>
            </a:r>
            <a:r>
              <a:rPr lang="hu-HU" sz="7200" dirty="0" smtClean="0">
                <a:latin typeface="+mn-lt"/>
              </a:rPr>
              <a:t>, értékelték a pályamunkákat,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javaslataikkal, </a:t>
            </a:r>
            <a:r>
              <a:rPr lang="hu-HU" sz="7200" b="1" dirty="0" smtClean="0">
                <a:latin typeface="+mn-lt"/>
              </a:rPr>
              <a:t>előadásaikkal</a:t>
            </a:r>
            <a:r>
              <a:rPr lang="hu-HU" sz="7200" dirty="0" smtClean="0">
                <a:latin typeface="+mn-lt"/>
              </a:rPr>
              <a:t> hozzájárulnak az ismeretek bővítéséhez, a fiatalok és a mesterek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szakmai fejlődéséhez.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Neves  tudósok, etnográfusok, szakoktatók, iskolavezetők, minisztériumok, országos és helyi </a:t>
            </a:r>
          </a:p>
          <a:p>
            <a:pPr>
              <a:buNone/>
            </a:pP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intézmények, szervezetek szakemberei</a:t>
            </a:r>
            <a:r>
              <a:rPr lang="hu-HU" sz="7200" b="1" dirty="0" smtClean="0">
                <a:latin typeface="+mn-lt"/>
              </a:rPr>
              <a:t> </a:t>
            </a:r>
            <a:r>
              <a:rPr lang="hu-HU" sz="7200" dirty="0" smtClean="0">
                <a:latin typeface="+mn-lt"/>
              </a:rPr>
              <a:t>osztották meg velünk gondolataikat, ismereteiket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véleményüket az elmúlt két évtizedben. Egy-egy pályázati évben  az ország érintett településein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 rendezett szakmai eseményeken </a:t>
            </a:r>
            <a:r>
              <a:rPr lang="hu-HU" sz="7200" b="1" dirty="0" smtClean="0">
                <a:solidFill>
                  <a:srgbClr val="C00000"/>
                </a:solidFill>
                <a:latin typeface="+mn-lt"/>
              </a:rPr>
              <a:t>mintegy 80 szakember </a:t>
            </a:r>
            <a:r>
              <a:rPr lang="hu-HU" sz="7200" dirty="0" smtClean="0">
                <a:latin typeface="+mn-lt"/>
              </a:rPr>
              <a:t>segítette munkánkat.  </a:t>
            </a:r>
          </a:p>
          <a:p>
            <a:pPr>
              <a:buNone/>
            </a:pPr>
            <a:r>
              <a:rPr lang="hu-HU" sz="7200" dirty="0" smtClean="0">
                <a:latin typeface="+mn-lt"/>
              </a:rPr>
              <a:t>	</a:t>
            </a:r>
          </a:p>
          <a:p>
            <a:pPr>
              <a:buNone/>
            </a:pPr>
            <a:endParaRPr lang="hu-HU" sz="7200" dirty="0" smtClean="0">
              <a:latin typeface="+mn-lt"/>
            </a:endParaRPr>
          </a:p>
          <a:p>
            <a:pPr>
              <a:buNone/>
            </a:pPr>
            <a:endParaRPr lang="hu-HU" sz="7200" dirty="0" smtClean="0">
              <a:latin typeface="+mn-lt"/>
            </a:endParaRPr>
          </a:p>
          <a:p>
            <a:pPr>
              <a:buNone/>
            </a:pPr>
            <a:endParaRPr lang="hu-HU" dirty="0" smtClean="0">
              <a:latin typeface="+mn-lt"/>
            </a:endParaRPr>
          </a:p>
          <a:p>
            <a:pPr>
              <a:buNone/>
            </a:pPr>
            <a:endParaRPr lang="hu-HU" dirty="0" smtClean="0">
              <a:latin typeface="+mn-lt"/>
            </a:endParaRPr>
          </a:p>
          <a:p>
            <a:pPr>
              <a:buNone/>
            </a:pPr>
            <a:r>
              <a:rPr lang="hu-HU" dirty="0" smtClean="0">
                <a:latin typeface="+mn-lt"/>
              </a:rPr>
              <a:t> </a:t>
            </a:r>
          </a:p>
          <a:p>
            <a:pPr>
              <a:buNone/>
            </a:pPr>
            <a:endParaRPr lang="hu-HU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Ifjú Kézművesek IX  Országos Kiáll megnyitója 2011 foto Horváth Katalin\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775" y="188640"/>
            <a:ext cx="4587225" cy="3312368"/>
          </a:xfrm>
          <a:prstGeom prst="rect">
            <a:avLst/>
          </a:prstGeom>
          <a:noFill/>
        </p:spPr>
      </p:pic>
      <p:pic>
        <p:nvPicPr>
          <p:cNvPr id="1029" name="Picture 5" descr="D:\Ifjú Kézművesek IX  Országos Kiáll megnyitója 2011 foto Horváth Katalin\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17032"/>
            <a:ext cx="4644008" cy="2996952"/>
          </a:xfrm>
          <a:prstGeom prst="rect">
            <a:avLst/>
          </a:prstGeom>
          <a:noFill/>
        </p:spPr>
      </p:pic>
      <p:pic>
        <p:nvPicPr>
          <p:cNvPr id="4" name="Picture 3" descr="C:\Users\Pc Arena\Documents\OINK Pályázat  mun  kaanyagok 1993-2013\OINK Pályázat fotók\oinkpképek\20091113 országos népi kézmáves kiállítás\kezkiall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640"/>
            <a:ext cx="4511193" cy="3312368"/>
          </a:xfrm>
          <a:prstGeom prst="rect">
            <a:avLst/>
          </a:prstGeom>
          <a:noFill/>
        </p:spPr>
      </p:pic>
      <p:pic>
        <p:nvPicPr>
          <p:cNvPr id="5" name="Picture 10" descr="C:\Users\Pc Arena\Documents\OINK Pályázat  mun  kaanyagok 1993-2013\OINK Pályázat fotók\2011\2011.11.04. IX.OINKP\Helyszínek\Nádudvar\DSC01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17032"/>
            <a:ext cx="4499992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 Arena\Documents\OINK Pályázat  mun  kaanyagok 1993-2013\OINK Pályázat fotók\2011\2011.11.04. IX.OINKP\Megnyitó\DSCF88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+mn-lt"/>
              </a:rPr>
              <a:t>       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7</a:t>
            </a:r>
            <a:r>
              <a:rPr lang="hu-HU" b="1" dirty="0" smtClean="0">
                <a:solidFill>
                  <a:schemeClr val="bg1"/>
                </a:solidFill>
                <a:latin typeface="+mn-lt"/>
              </a:rPr>
              <a:t>.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A pályázat eredményei</a:t>
            </a: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5364088" cy="5445224"/>
          </a:xfrm>
        </p:spPr>
        <p:txBody>
          <a:bodyPr>
            <a:noAutofit/>
          </a:bodyPr>
          <a:lstStyle/>
          <a:p>
            <a:pPr marL="342900" lvl="3" indent="-342900" fontAlgn="t">
              <a:buFont typeface="Arial" pitchFamily="34" charset="0"/>
              <a:buChar char="•"/>
            </a:pPr>
            <a:r>
              <a:rPr lang="hu-HU" sz="3200" b="1" dirty="0" smtClean="0">
                <a:solidFill>
                  <a:schemeClr val="accent2"/>
                </a:solidFill>
              </a:rPr>
              <a:t>A pályázó fiatalok és közösségeik</a:t>
            </a:r>
          </a:p>
          <a:p>
            <a:pPr fontAlgn="t">
              <a:buNone/>
            </a:pP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1183</a:t>
            </a:r>
            <a:r>
              <a:rPr lang="hu-HU" sz="2200" b="1" dirty="0" smtClean="0">
                <a:latin typeface="+mn-lt"/>
              </a:rPr>
              <a:t> egyéni pályázó és  </a:t>
            </a: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929 közösség </a:t>
            </a:r>
            <a:r>
              <a:rPr lang="hu-HU" sz="2200" b="1" dirty="0" smtClean="0">
                <a:latin typeface="+mn-lt"/>
              </a:rPr>
              <a:t>– 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szakkör, szakiskolai műhelyek, alkotó kör – 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mintegy </a:t>
            </a: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7600 fő</a:t>
            </a:r>
            <a:r>
              <a:rPr lang="hu-HU" sz="2200" b="1" dirty="0" smtClean="0">
                <a:latin typeface="+mn-lt"/>
              </a:rPr>
              <a:t> - nyújtott be pályamunkát.</a:t>
            </a:r>
          </a:p>
          <a:p>
            <a:pPr fontAlgn="t">
              <a:buNone/>
            </a:pP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Legtöbben</a:t>
            </a:r>
            <a:r>
              <a:rPr lang="hu-HU" sz="2200" b="1" dirty="0" smtClean="0">
                <a:latin typeface="+mn-lt"/>
              </a:rPr>
              <a:t> minden pályázaton - egyéni és 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közösségi kategóriában egyaránt - a </a:t>
            </a: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16-25</a:t>
            </a:r>
          </a:p>
          <a:p>
            <a:pPr fontAlgn="t">
              <a:buNone/>
            </a:pP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 éves </a:t>
            </a:r>
            <a:r>
              <a:rPr lang="hu-HU" sz="2200" b="1" dirty="0" smtClean="0">
                <a:latin typeface="+mn-lt"/>
              </a:rPr>
              <a:t>korosztályba tartozók vettek részt.</a:t>
            </a:r>
          </a:p>
          <a:p>
            <a:pPr fontAlgn="t">
              <a:buNone/>
            </a:pP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824 </a:t>
            </a:r>
            <a:r>
              <a:rPr lang="hu-HU" sz="2200" b="1" dirty="0" smtClean="0">
                <a:latin typeface="+mn-lt"/>
              </a:rPr>
              <a:t>díjat osztottak ki a különböző 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kategóriákban. </a:t>
            </a:r>
          </a:p>
          <a:p>
            <a:pPr fontAlgn="t">
              <a:buNone/>
            </a:pP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11800</a:t>
            </a:r>
            <a:r>
              <a:rPr lang="hu-HU" sz="2200" b="1" dirty="0" smtClean="0">
                <a:latin typeface="+mn-lt"/>
              </a:rPr>
              <a:t> db tárgyat adtak be a pályázatra.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 Alkalmanként </a:t>
            </a:r>
            <a:r>
              <a:rPr lang="hu-HU" sz="2200" b="1" dirty="0" smtClean="0">
                <a:solidFill>
                  <a:srgbClr val="C00000"/>
                </a:solidFill>
                <a:latin typeface="+mn-lt"/>
              </a:rPr>
              <a:t>70-150</a:t>
            </a:r>
            <a:r>
              <a:rPr lang="hu-HU" sz="2200" b="1" dirty="0" smtClean="0">
                <a:latin typeface="+mn-lt"/>
              </a:rPr>
              <a:t> településről pályáztak </a:t>
            </a:r>
          </a:p>
          <a:p>
            <a:pPr fontAlgn="t">
              <a:buNone/>
            </a:pPr>
            <a:r>
              <a:rPr lang="hu-HU" sz="2200" b="1" dirty="0" smtClean="0">
                <a:latin typeface="+mn-lt"/>
              </a:rPr>
              <a:t>a fiatalok és közösségeik.</a:t>
            </a:r>
            <a:endParaRPr lang="hu-HU" sz="2200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580112" y="1484784"/>
            <a:ext cx="3563888" cy="5373216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accent2"/>
                </a:solidFill>
                <a:latin typeface="+mn-lt"/>
              </a:rPr>
              <a:t>Kiállítások</a:t>
            </a:r>
          </a:p>
          <a:p>
            <a:r>
              <a:rPr lang="hu-HU" sz="3600" b="1" dirty="0" smtClean="0">
                <a:solidFill>
                  <a:schemeClr val="accent2"/>
                </a:solidFill>
                <a:latin typeface="+mn-lt"/>
              </a:rPr>
              <a:t>Szakmai programok</a:t>
            </a:r>
          </a:p>
          <a:p>
            <a:pPr>
              <a:buNone/>
            </a:pPr>
            <a:r>
              <a:rPr lang="hu-HU" sz="3600" b="1" dirty="0" smtClean="0">
                <a:solidFill>
                  <a:schemeClr val="accent2"/>
                </a:solidFill>
              </a:rPr>
              <a:t>	konferenciák </a:t>
            </a:r>
            <a:endParaRPr lang="hu-HU" sz="3600" b="1" dirty="0" smtClean="0">
              <a:solidFill>
                <a:schemeClr val="accent2"/>
              </a:solidFill>
              <a:latin typeface="+mn-lt"/>
            </a:endParaRPr>
          </a:p>
          <a:p>
            <a:pPr>
              <a:buNone/>
            </a:pPr>
            <a:r>
              <a:rPr lang="hu-HU" sz="3600" b="1" dirty="0" smtClean="0">
                <a:solidFill>
                  <a:schemeClr val="accent2"/>
                </a:solidFill>
              </a:rPr>
              <a:t>	tábor</a:t>
            </a:r>
          </a:p>
          <a:p>
            <a:pPr>
              <a:buNone/>
            </a:pPr>
            <a:r>
              <a:rPr lang="hu-HU" sz="3600" b="1" dirty="0" smtClean="0">
                <a:solidFill>
                  <a:schemeClr val="accent2"/>
                </a:solidFill>
                <a:latin typeface="+mn-lt"/>
              </a:rPr>
              <a:t>	zsűrizések</a:t>
            </a:r>
          </a:p>
          <a:p>
            <a:r>
              <a:rPr lang="hu-HU" sz="3600" b="1" dirty="0" smtClean="0">
                <a:solidFill>
                  <a:schemeClr val="accent2"/>
                </a:solidFill>
                <a:latin typeface="+mn-lt"/>
              </a:rPr>
              <a:t>Katalógusok</a:t>
            </a:r>
          </a:p>
          <a:p>
            <a:r>
              <a:rPr lang="hu-HU" sz="3600" b="1" dirty="0" smtClean="0">
                <a:solidFill>
                  <a:schemeClr val="accent2"/>
                </a:solidFill>
              </a:rPr>
              <a:t>Támogatók</a:t>
            </a:r>
            <a:endParaRPr lang="hu-HU" sz="36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Ifjú Kézművesek IX  Országos Kiáll megnyitója 2011 foto Horváth Katalin\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816" y="0"/>
            <a:ext cx="3380184" cy="2262814"/>
          </a:xfrm>
          <a:prstGeom prst="rect">
            <a:avLst/>
          </a:prstGeom>
          <a:noFill/>
        </p:spPr>
      </p:pic>
      <p:pic>
        <p:nvPicPr>
          <p:cNvPr id="1026" name="Picture 2" descr="C:\Users\Pc Arena\Pictures\1977 talán OINKPál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178175" cy="3071813"/>
          </a:xfrm>
          <a:prstGeom prst="rect">
            <a:avLst/>
          </a:prstGeom>
          <a:noFill/>
        </p:spPr>
      </p:pic>
      <p:pic>
        <p:nvPicPr>
          <p:cNvPr id="4" name="Picture 2" descr="D:\Ifjú Kézművesek IX  Országos Kiáll megnyitója 2011 foto Horváth Katalin\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3600" y="2204864"/>
            <a:ext cx="3600400" cy="2473478"/>
          </a:xfrm>
          <a:prstGeom prst="rect">
            <a:avLst/>
          </a:prstGeom>
          <a:noFill/>
        </p:spPr>
      </p:pic>
      <p:pic>
        <p:nvPicPr>
          <p:cNvPr id="2050" name="Picture 2" descr="D:\2007\BKH\VII.országos\DSCN09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401108"/>
            <a:ext cx="3275856" cy="2456892"/>
          </a:xfrm>
          <a:prstGeom prst="rect">
            <a:avLst/>
          </a:prstGeom>
          <a:noFill/>
        </p:spPr>
      </p:pic>
      <p:pic>
        <p:nvPicPr>
          <p:cNvPr id="2051" name="Picture 3" descr="C:\Users\Pc Arena\Pictures\DSCN094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0"/>
            <a:ext cx="2654424" cy="1990818"/>
          </a:xfrm>
          <a:prstGeom prst="rect">
            <a:avLst/>
          </a:prstGeom>
          <a:noFill/>
        </p:spPr>
      </p:pic>
      <p:pic>
        <p:nvPicPr>
          <p:cNvPr id="3074" name="Picture 2" descr="C:\Users\Pc Arena\Pictures\DSCN08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844824"/>
            <a:ext cx="2733819" cy="2114854"/>
          </a:xfrm>
          <a:prstGeom prst="rect">
            <a:avLst/>
          </a:prstGeom>
          <a:noFill/>
        </p:spPr>
      </p:pic>
      <p:pic>
        <p:nvPicPr>
          <p:cNvPr id="3075" name="Picture 3" descr="C:\Users\Pc Arena\Documents\OINK Pályázat  mun  kaanyagok 1993-2013\OINK Pályázat fotók\2011\OINKP2011\Nádudvar\DSC01624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717032"/>
            <a:ext cx="5947430" cy="3140968"/>
          </a:xfrm>
          <a:prstGeom prst="rect">
            <a:avLst/>
          </a:prstGeom>
          <a:noFill/>
        </p:spPr>
      </p:pic>
      <p:pic>
        <p:nvPicPr>
          <p:cNvPr id="3076" name="Picture 4" descr="C:\Users\Pc Arena\Documents\OINK Pályázat  mun  kaanyagok 1993-2013\OINK Pályázat fotók\2011\OINKP2011\Budapest\DSC0174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88840"/>
            <a:ext cx="3059832" cy="20270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Kiállítások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84784"/>
            <a:ext cx="9144000" cy="5256584"/>
          </a:xfrm>
        </p:spPr>
        <p:txBody>
          <a:bodyPr>
            <a:noAutofit/>
          </a:bodyPr>
          <a:lstStyle/>
          <a:p>
            <a:pPr lvl="2"/>
            <a:endParaRPr lang="hu-HU" sz="3200" b="1" dirty="0" smtClean="0">
              <a:solidFill>
                <a:srgbClr val="C00000"/>
              </a:solidFill>
              <a:latin typeface="+mn-lt"/>
            </a:endParaRPr>
          </a:p>
          <a:p>
            <a:pPr lvl="2"/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76</a:t>
            </a:r>
            <a:r>
              <a:rPr lang="hu-HU" sz="3000" b="1" dirty="0" smtClean="0">
                <a:latin typeface="+mn-lt"/>
              </a:rPr>
              <a:t> kiállítás.</a:t>
            </a:r>
          </a:p>
          <a:p>
            <a:pPr lvl="2"/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63.000 fő</a:t>
            </a:r>
            <a:r>
              <a:rPr lang="hu-HU" sz="3000" b="1" dirty="0" smtClean="0">
                <a:latin typeface="+mn-lt"/>
              </a:rPr>
              <a:t> látogató – többségben gyermekek és fiatalok, családok.</a:t>
            </a:r>
          </a:p>
          <a:p>
            <a:pPr lvl="2"/>
            <a:r>
              <a:rPr lang="hu-HU" sz="3000" b="1" dirty="0" smtClean="0">
                <a:latin typeface="+mn-lt"/>
              </a:rPr>
              <a:t>A kiállítás megnyitókon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népzene, néptánc  </a:t>
            </a:r>
            <a:r>
              <a:rPr lang="hu-HU" sz="3000" b="1" dirty="0" smtClean="0">
                <a:latin typeface="+mn-lt"/>
              </a:rPr>
              <a:t>a helyi hagyományőrzők részvételével.</a:t>
            </a:r>
          </a:p>
          <a:p>
            <a:pPr lvl="2"/>
            <a:r>
              <a:rPr lang="hu-HU" sz="3000" b="1" dirty="0" smtClean="0">
                <a:latin typeface="+mn-lt"/>
              </a:rPr>
              <a:t>Valamennyi alkalommal nagy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média érdeklődés</a:t>
            </a:r>
            <a:r>
              <a:rPr lang="hu-HU" sz="3000" b="1" dirty="0" smtClean="0">
                <a:latin typeface="+mn-lt"/>
              </a:rPr>
              <a:t>.</a:t>
            </a:r>
          </a:p>
          <a:p>
            <a:pPr lvl="2"/>
            <a:r>
              <a:rPr lang="hu-HU" sz="3000" b="1" dirty="0" smtClean="0">
                <a:latin typeface="+mn-lt"/>
              </a:rPr>
              <a:t>A települések kulturális életének </a:t>
            </a:r>
            <a:r>
              <a:rPr lang="hu-HU" sz="3000" b="1" dirty="0" smtClean="0">
                <a:solidFill>
                  <a:srgbClr val="C00000"/>
                </a:solidFill>
                <a:latin typeface="+mn-lt"/>
              </a:rPr>
              <a:t>visszatérő, fontos eseményé váltak.</a:t>
            </a:r>
            <a:endParaRPr lang="hu-HU" sz="3000" b="1" dirty="0" smtClean="0">
              <a:latin typeface="+mn-lt"/>
            </a:endParaRPr>
          </a:p>
          <a:p>
            <a:pPr lvl="2"/>
            <a:endParaRPr lang="hu-HU" sz="2800" b="1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Ifjú Kézművesek IX  Országos Kiáll megnyitója 2011 foto Horváth Katalin\0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788024" cy="3323742"/>
          </a:xfrm>
          <a:prstGeom prst="rect">
            <a:avLst/>
          </a:prstGeom>
          <a:noFill/>
        </p:spPr>
      </p:pic>
      <p:pic>
        <p:nvPicPr>
          <p:cNvPr id="5124" name="Picture 4" descr="D:\Ifjú Kézművesek IX  Országos Kiáll megnyitója 2011 foto Horváth Katalin\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88640"/>
            <a:ext cx="4283968" cy="3317475"/>
          </a:xfrm>
          <a:prstGeom prst="rect">
            <a:avLst/>
          </a:prstGeom>
          <a:noFill/>
        </p:spPr>
      </p:pic>
      <p:pic>
        <p:nvPicPr>
          <p:cNvPr id="5125" name="Picture 5" descr="D:\Ifjú Kézművesek IX  Országos Kiáll megnyitója 2011 foto Horváth Katalin\0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717032"/>
            <a:ext cx="4616390" cy="3002550"/>
          </a:xfrm>
          <a:prstGeom prst="rect">
            <a:avLst/>
          </a:prstGeom>
          <a:noFill/>
        </p:spPr>
      </p:pic>
      <p:pic>
        <p:nvPicPr>
          <p:cNvPr id="5126" name="Picture 6" descr="D:\Ifjú Kézművesek IX  Országos Kiáll megnyitója 2011 foto Horváth Katalin\0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14493" y="3789040"/>
            <a:ext cx="4229507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 Arena\Documents\OINK Pályázat  mun  kaanyagok 1993-2013\OINK Pályázat fotók\8. 2009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3528392" cy="2492896"/>
          </a:xfrm>
          <a:prstGeom prst="rect">
            <a:avLst/>
          </a:prstGeom>
          <a:noFill/>
        </p:spPr>
      </p:pic>
      <p:pic>
        <p:nvPicPr>
          <p:cNvPr id="2051" name="Picture 3" descr="C:\Users\Pc Arena\Documents\OINK Pályázat  mun  kaanyagok 1993-2013\OINK Pályázat fotók\8. 2009\fotók\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9368" y="0"/>
            <a:ext cx="3584632" cy="2537520"/>
          </a:xfrm>
          <a:prstGeom prst="rect">
            <a:avLst/>
          </a:prstGeom>
          <a:noFill/>
        </p:spPr>
      </p:pic>
      <p:pic>
        <p:nvPicPr>
          <p:cNvPr id="2052" name="Picture 4" descr="D:\Ifjú Kézművesek IX  Országos Kiáll megnyitója 2011 foto Horváth Katalin\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2060848"/>
            <a:ext cx="3779912" cy="2945926"/>
          </a:xfrm>
          <a:prstGeom prst="rect">
            <a:avLst/>
          </a:prstGeom>
          <a:noFill/>
        </p:spPr>
      </p:pic>
      <p:pic>
        <p:nvPicPr>
          <p:cNvPr id="2053" name="Picture 5" descr="D:\Ifjú Kézművesek IX  Országos Kiáll megnyitója 2011 foto Horváth Katalin\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4204070" cy="3068960"/>
          </a:xfrm>
          <a:prstGeom prst="rect">
            <a:avLst/>
          </a:prstGeom>
          <a:noFill/>
        </p:spPr>
      </p:pic>
      <p:pic>
        <p:nvPicPr>
          <p:cNvPr id="3074" name="Picture 2" descr="C:\Users\Pc Arena\Pictures\SkyPics_20091113_100_kezki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2483768" cy="3789040"/>
          </a:xfrm>
          <a:prstGeom prst="rect">
            <a:avLst/>
          </a:prstGeom>
          <a:noFill/>
        </p:spPr>
      </p:pic>
      <p:pic>
        <p:nvPicPr>
          <p:cNvPr id="7" name="Picture 2" descr="C:\Users\Pc Arena\Pictures\SkyPics_20091113_157_kezki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0192" y="2636913"/>
            <a:ext cx="2843808" cy="4221087"/>
          </a:xfrm>
          <a:prstGeom prst="rect">
            <a:avLst/>
          </a:prstGeom>
          <a:noFill/>
        </p:spPr>
      </p:pic>
      <p:pic>
        <p:nvPicPr>
          <p:cNvPr id="1026" name="Picture 2" descr="C:\Users\Pc Arena\Pictures\DSC0165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621493"/>
            <a:ext cx="2990070" cy="22365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latin typeface="+mn-lt"/>
              </a:rPr>
              <a:t>           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Vándorlegény konferenciák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51 </a:t>
            </a:r>
            <a:r>
              <a:rPr lang="hu-HU" sz="3600" dirty="0" smtClean="0">
                <a:latin typeface="+mn-lt"/>
              </a:rPr>
              <a:t>szakmai tanácskozás, fórum az ország különböző  városaiban.                               </a:t>
            </a:r>
            <a:r>
              <a:rPr lang="hu-HU" sz="2800" i="1" dirty="0" smtClean="0">
                <a:latin typeface="+mn-lt"/>
              </a:rPr>
              <a:t>(Balatonalmádi, Békéscsaba, Bonyhád, Berettyóújfalu, Budapest, Hatvan, Nádudvar, Pécs, Székesfehérvár Zalaegerszeg, Veszprém)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10</a:t>
            </a:r>
            <a:r>
              <a:rPr lang="hu-HU" sz="3600" b="1" dirty="0" smtClean="0">
                <a:latin typeface="+mn-lt"/>
              </a:rPr>
              <a:t> </a:t>
            </a:r>
            <a:r>
              <a:rPr lang="hu-HU" sz="3600" dirty="0" smtClean="0">
                <a:latin typeface="+mn-lt"/>
              </a:rPr>
              <a:t>Országos Vándorlegény Konferencia </a:t>
            </a:r>
            <a:r>
              <a:rPr lang="hu-HU" sz="2800" dirty="0" smtClean="0">
                <a:latin typeface="+mn-lt"/>
              </a:rPr>
              <a:t>(</a:t>
            </a:r>
            <a:r>
              <a:rPr lang="hu-HU" sz="2800" i="1" dirty="0" smtClean="0">
                <a:latin typeface="+mn-lt"/>
              </a:rPr>
              <a:t>Debrecenben)</a:t>
            </a:r>
          </a:p>
          <a:p>
            <a:r>
              <a:rPr lang="hu-HU" sz="3600" dirty="0" smtClean="0">
                <a:latin typeface="+mn-lt"/>
              </a:rPr>
              <a:t>Több, mint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4000</a:t>
            </a:r>
            <a:r>
              <a:rPr lang="hu-HU" sz="3600" dirty="0" smtClean="0">
                <a:latin typeface="+mn-lt"/>
              </a:rPr>
              <a:t> fő résztvevő.</a:t>
            </a:r>
          </a:p>
          <a:p>
            <a:r>
              <a:rPr lang="hu-HU" sz="3600" dirty="0" smtClean="0">
                <a:latin typeface="+mn-lt"/>
              </a:rPr>
              <a:t>Mintegy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180</a:t>
            </a:r>
            <a:r>
              <a:rPr lang="hu-HU" sz="3600" dirty="0" smtClean="0">
                <a:latin typeface="+mn-lt"/>
              </a:rPr>
              <a:t> előadás, program.</a:t>
            </a:r>
          </a:p>
          <a:p>
            <a:endParaRPr lang="hu-HU" sz="3600" dirty="0" smtClean="0">
              <a:latin typeface="+mn-lt"/>
            </a:endParaRPr>
          </a:p>
          <a:p>
            <a:endParaRPr lang="hu-HU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20 évről  - </a:t>
            </a:r>
            <a:r>
              <a:rPr lang="hu-HU" sz="3600" dirty="0" smtClean="0">
                <a:solidFill>
                  <a:schemeClr val="bg1"/>
                </a:solidFill>
                <a:latin typeface="+mn-lt"/>
              </a:rPr>
              <a:t>15 percben</a:t>
            </a:r>
            <a:endParaRPr lang="hu-H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	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. Az indulás, előzmények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2. Meghirdetők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3. A pályázat célja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4. Pályázati kategóriák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		5 . A pályázat megvalósításában részt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			    vett intézmények</a:t>
            </a:r>
            <a:r>
              <a:rPr lang="hu-HU" sz="28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és szervezetek 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6. Mesterek, szakemberek 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		7. A pályázat eredményei, hozadéka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	8. 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Összegezve</a:t>
            </a:r>
          </a:p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            9. Tovább! Hogyan?  - Hogyan tovább?</a:t>
            </a:r>
            <a:endParaRPr lang="hu-HU" sz="28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buNone/>
            </a:pP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			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10. </a:t>
            </a:r>
            <a: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Köszönet</a:t>
            </a:r>
            <a:br>
              <a:rPr lang="hu-HU" sz="28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rgbClr val="C00000"/>
                </a:solidFill>
                <a:latin typeface="+mn-lt"/>
              </a:rPr>
            </a:br>
            <a:endParaRPr lang="hu-HU" sz="28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c Arena\Pictures\2001 Vándorlegény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4910137" cy="3122613"/>
          </a:xfrm>
          <a:prstGeom prst="rect">
            <a:avLst/>
          </a:prstGeom>
          <a:noFill/>
        </p:spPr>
      </p:pic>
      <p:pic>
        <p:nvPicPr>
          <p:cNvPr id="3" name="Picture 2" descr="C:\Users\Pc Arena\Pictures\1999 Vándorlegény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73016"/>
            <a:ext cx="5046015" cy="3076001"/>
          </a:xfrm>
          <a:prstGeom prst="rect">
            <a:avLst/>
          </a:prstGeom>
          <a:noFill/>
        </p:spPr>
      </p:pic>
      <p:pic>
        <p:nvPicPr>
          <p:cNvPr id="4099" name="Picture 3" descr="C:\Users\Pc Arena\Pictures\1999 Vándorl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60648"/>
            <a:ext cx="4067944" cy="3096344"/>
          </a:xfrm>
          <a:prstGeom prst="rect">
            <a:avLst/>
          </a:prstGeom>
          <a:noFill/>
        </p:spPr>
      </p:pic>
      <p:pic>
        <p:nvPicPr>
          <p:cNvPr id="4100" name="Picture 4" descr="C:\Users\Pc Arena\Pictures\1999 Bellon Tibor Vándorl kon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573016"/>
            <a:ext cx="3851920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>
              <a:latin typeface="+mn-lt"/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endParaRPr lang="hu-HU" dirty="0"/>
          </a:p>
        </p:txBody>
      </p:sp>
      <p:pic>
        <p:nvPicPr>
          <p:cNvPr id="27653" name="Picture 5" descr="C:\Users\Pc Arena\Documents\OINK Pályázat  mun  kaanyagok 1993-2013\OINK Pályázat fotók\2007\DSCN1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0"/>
            <a:ext cx="2879304" cy="2786135"/>
          </a:xfrm>
          <a:prstGeom prst="rect">
            <a:avLst/>
          </a:prstGeom>
          <a:noFill/>
        </p:spPr>
      </p:pic>
      <p:pic>
        <p:nvPicPr>
          <p:cNvPr id="27654" name="Picture 6" descr="C:\Users\Pc Arena\Documents\OINK Pályázat  mun  kaanyagok 1993-2013\OINK Pályázat fotók\2007\DSCN1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3639" y="1916832"/>
            <a:ext cx="2780361" cy="2422934"/>
          </a:xfrm>
          <a:prstGeom prst="rect">
            <a:avLst/>
          </a:prstGeom>
          <a:noFill/>
        </p:spPr>
      </p:pic>
      <p:pic>
        <p:nvPicPr>
          <p:cNvPr id="27656" name="Picture 8" descr="C:\Users\Pc Arena\Documents\OINK Pályázat  mun  kaanyagok 1993-2013\OINK Pályázat fotók\2007\DSCN10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348880"/>
            <a:ext cx="1988826" cy="2708920"/>
          </a:xfrm>
          <a:prstGeom prst="rect">
            <a:avLst/>
          </a:prstGeom>
          <a:noFill/>
        </p:spPr>
      </p:pic>
      <p:pic>
        <p:nvPicPr>
          <p:cNvPr id="8" name="Picture 2" descr="C:\Users\Pc Arena\Pictures\2001 Andrásfalvi Bertala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555776" cy="3809107"/>
          </a:xfrm>
          <a:prstGeom prst="rect">
            <a:avLst/>
          </a:prstGeom>
          <a:noFill/>
        </p:spPr>
      </p:pic>
      <p:pic>
        <p:nvPicPr>
          <p:cNvPr id="9" name="Picture 4" descr="C:\Users\Pc Arena\Pictures\1999 Vándorl 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0"/>
            <a:ext cx="2459149" cy="2708920"/>
          </a:xfrm>
          <a:prstGeom prst="rect">
            <a:avLst/>
          </a:prstGeom>
          <a:noFill/>
        </p:spPr>
      </p:pic>
      <p:pic>
        <p:nvPicPr>
          <p:cNvPr id="10" name="Picture 3" descr="C:\Users\Pc Arena\Pictures\1999 Vándorlegény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7778" y="0"/>
            <a:ext cx="2706222" cy="1994772"/>
          </a:xfrm>
          <a:prstGeom prst="rect">
            <a:avLst/>
          </a:prstGeom>
          <a:noFill/>
        </p:spPr>
      </p:pic>
      <p:pic>
        <p:nvPicPr>
          <p:cNvPr id="11" name="Picture 2" descr="C:\Users\Pc Arena\Pictures\1999Vándorlegény 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57600"/>
            <a:ext cx="3359076" cy="3600400"/>
          </a:xfrm>
          <a:prstGeom prst="rect">
            <a:avLst/>
          </a:prstGeom>
          <a:noFill/>
        </p:spPr>
      </p:pic>
      <p:pic>
        <p:nvPicPr>
          <p:cNvPr id="4099" name="Picture 3" descr="C:\Users\Pc Arena\Pictures\DSCN098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4111098"/>
            <a:ext cx="3662536" cy="2746902"/>
          </a:xfrm>
          <a:prstGeom prst="rect">
            <a:avLst/>
          </a:prstGeom>
          <a:noFill/>
        </p:spPr>
      </p:pic>
      <p:pic>
        <p:nvPicPr>
          <p:cNvPr id="13" name="Picture 2" descr="C:\Users\Pc Arena\Pictures\SkyPics_20091113_157_kezkial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43912" y="3695963"/>
            <a:ext cx="2100088" cy="3162037"/>
          </a:xfrm>
          <a:prstGeom prst="rect">
            <a:avLst/>
          </a:prstGeom>
          <a:noFill/>
        </p:spPr>
      </p:pic>
      <p:pic>
        <p:nvPicPr>
          <p:cNvPr id="2050" name="Picture 2" descr="C:\Users\Pc Arena\Pictures\DSCN09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752" y="2348880"/>
            <a:ext cx="3050976" cy="22882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Katalógusok</a:t>
            </a:r>
            <a:endParaRPr lang="hu-HU" sz="3600" b="1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pPr>
              <a:buNone/>
            </a:pPr>
            <a:endParaRPr lang="hu-HU" sz="2800" dirty="0" smtClean="0">
              <a:latin typeface="+mn-lt"/>
            </a:endParaRPr>
          </a:p>
          <a:p>
            <a:r>
              <a:rPr lang="hu-HU" sz="2800" dirty="0" smtClean="0">
                <a:latin typeface="+mn-lt"/>
              </a:rPr>
              <a:t>1999 - </a:t>
            </a:r>
            <a:r>
              <a:rPr lang="hu-HU" sz="2800" dirty="0" err="1" smtClean="0">
                <a:latin typeface="+mn-lt"/>
              </a:rPr>
              <a:t>től</a:t>
            </a:r>
            <a:r>
              <a:rPr lang="hu-HU" sz="2800" dirty="0" smtClean="0">
                <a:latin typeface="+mn-lt"/>
              </a:rPr>
              <a:t> 2011-ig vagyis  </a:t>
            </a:r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7 alkalommal </a:t>
            </a:r>
            <a:r>
              <a:rPr lang="hu-HU" sz="2800" dirty="0" smtClean="0">
                <a:latin typeface="+mn-lt"/>
              </a:rPr>
              <a:t>folyamatosan</a:t>
            </a:r>
          </a:p>
          <a:p>
            <a:pPr>
              <a:buNone/>
            </a:pPr>
            <a:r>
              <a:rPr lang="hu-HU" sz="2800" dirty="0" smtClean="0">
                <a:latin typeface="+mn-lt"/>
              </a:rPr>
              <a:t>    sikerült szép, színes katalógusban megjelentetnünk a</a:t>
            </a:r>
            <a:r>
              <a:rPr lang="hu-HU" sz="2800" b="1" dirty="0" smtClean="0">
                <a:latin typeface="+mn-lt"/>
              </a:rPr>
              <a:t> díjazott fiatalok munkáit</a:t>
            </a:r>
            <a:r>
              <a:rPr lang="hu-HU" sz="2800" dirty="0" smtClean="0">
                <a:latin typeface="+mn-lt"/>
              </a:rPr>
              <a:t>. </a:t>
            </a:r>
          </a:p>
          <a:p>
            <a:r>
              <a:rPr lang="hu-HU" sz="2800" dirty="0" smtClean="0">
                <a:latin typeface="+mn-lt"/>
              </a:rPr>
              <a:t>A katalógusok beköszöntőjét valamennyiszer a szakminisztérium miniszterei és államtitkárai, helyettes államtitkárai írták.                                                                          </a:t>
            </a:r>
            <a:r>
              <a:rPr lang="hu-HU" sz="2800" i="1" dirty="0" smtClean="0">
                <a:latin typeface="+mn-lt"/>
              </a:rPr>
              <a:t>- </a:t>
            </a:r>
            <a:r>
              <a:rPr lang="hu-HU" sz="2800" i="1" dirty="0" err="1" smtClean="0">
                <a:latin typeface="+mn-lt"/>
              </a:rPr>
              <a:t>Ecsedy</a:t>
            </a:r>
            <a:r>
              <a:rPr lang="hu-HU" sz="2800" i="1" dirty="0" smtClean="0">
                <a:latin typeface="+mn-lt"/>
              </a:rPr>
              <a:t> István, Koncz Erika, Hiller István,  Halász János –</a:t>
            </a:r>
          </a:p>
          <a:p>
            <a:r>
              <a:rPr lang="hu-HU" sz="2800" dirty="0" smtClean="0">
                <a:latin typeface="+mn-lt"/>
              </a:rPr>
              <a:t> A katalógusok </a:t>
            </a:r>
            <a:r>
              <a:rPr lang="hu-HU" sz="2800" b="1" dirty="0" smtClean="0">
                <a:latin typeface="+mn-lt"/>
              </a:rPr>
              <a:t>nagy népszerűségnek örvendtek </a:t>
            </a:r>
            <a:r>
              <a:rPr lang="hu-HU" sz="2800" dirty="0" smtClean="0">
                <a:latin typeface="+mn-lt"/>
              </a:rPr>
              <a:t>a díjazott, illetve az alkotó  fiatalok körében és a szakemberek is jól tudták hasznosítani a képzések során. </a:t>
            </a:r>
          </a:p>
          <a:p>
            <a:endParaRPr lang="hu-HU" sz="2800" dirty="0" smtClean="0">
              <a:latin typeface="+mn-lt"/>
            </a:endParaRPr>
          </a:p>
          <a:p>
            <a:endParaRPr lang="hu-HU" dirty="0" smtClean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2"/>
          </a:solidFill>
        </p:spPr>
        <p:txBody>
          <a:bodyPr/>
          <a:lstStyle/>
          <a:p>
            <a:r>
              <a:rPr lang="hu-HU" b="1" dirty="0" smtClean="0">
                <a:solidFill>
                  <a:schemeClr val="bg1"/>
                </a:solidFill>
                <a:latin typeface="+mn-lt"/>
              </a:rPr>
              <a:t>Katalógusok</a:t>
            </a:r>
            <a:endParaRPr lang="hu-HU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50" name="Picture 2" descr="C:\Users\Pc Arena\Documents\OINK Pályázat  mun  kaanyagok 1993-2013\Új mappa (2)\P1050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9144000" cy="640871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572000" cy="544522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hu-HU" sz="3800" b="1" dirty="0" smtClean="0">
              <a:solidFill>
                <a:srgbClr val="C00000"/>
              </a:solidFill>
              <a:latin typeface="+mn-lt"/>
            </a:endParaRPr>
          </a:p>
          <a:p>
            <a:pPr>
              <a:buNone/>
            </a:pPr>
            <a:r>
              <a:rPr lang="hu-HU" sz="3800" b="1" dirty="0" smtClean="0">
                <a:solidFill>
                  <a:srgbClr val="C00000"/>
                </a:solidFill>
                <a:latin typeface="+mn-lt"/>
              </a:rPr>
              <a:t>Több, mint 250  támogató </a:t>
            </a:r>
            <a:endParaRPr lang="hu-HU" sz="3800" dirty="0" smtClean="0">
              <a:latin typeface="+mn-lt"/>
            </a:endParaRPr>
          </a:p>
          <a:p>
            <a:pPr>
              <a:buNone/>
            </a:pPr>
            <a:r>
              <a:rPr lang="hu-HU" i="1" dirty="0" smtClean="0">
                <a:latin typeface="+mn-lt"/>
              </a:rPr>
              <a:t>(Díjak, anyagok, eszközök, anyagi </a:t>
            </a:r>
          </a:p>
          <a:p>
            <a:pPr>
              <a:buNone/>
            </a:pPr>
            <a:r>
              <a:rPr lang="hu-HU" i="1" dirty="0" smtClean="0">
                <a:latin typeface="+mn-lt"/>
              </a:rPr>
              <a:t>támogatások…)</a:t>
            </a:r>
          </a:p>
          <a:p>
            <a:pPr>
              <a:buNone/>
            </a:pPr>
            <a:r>
              <a:rPr lang="hu-HU" i="1" dirty="0" smtClean="0">
                <a:latin typeface="+mn-lt"/>
              </a:rPr>
              <a:t>	</a:t>
            </a:r>
          </a:p>
          <a:p>
            <a:pPr>
              <a:buNone/>
            </a:pPr>
            <a:r>
              <a:rPr lang="hu-HU" i="1" dirty="0" smtClean="0">
                <a:latin typeface="+mn-lt"/>
              </a:rPr>
              <a:t>      </a:t>
            </a:r>
            <a:r>
              <a:rPr lang="hu-HU" dirty="0" smtClean="0">
                <a:latin typeface="+mn-lt"/>
              </a:rPr>
              <a:t>Folyamatosan, minden évben a </a:t>
            </a:r>
            <a:r>
              <a:rPr lang="hu-HU" b="1" dirty="0" smtClean="0">
                <a:latin typeface="+mn-lt"/>
              </a:rPr>
              <a:t>legjelentősebb</a:t>
            </a:r>
            <a:r>
              <a:rPr lang="hu-HU" dirty="0" smtClean="0">
                <a:latin typeface="+mn-lt"/>
              </a:rPr>
              <a:t> támogatónk: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szakminisztérium 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NKA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Debrecen és Hajdú- Bihar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megye  Önkormányzata</a:t>
            </a:r>
          </a:p>
          <a:p>
            <a:r>
              <a:rPr lang="hu-HU" sz="3600" b="1" dirty="0" smtClean="0">
                <a:solidFill>
                  <a:srgbClr val="C00000"/>
                </a:solidFill>
                <a:latin typeface="+mn-lt"/>
              </a:rPr>
              <a:t>Kézműves Alapítvány</a:t>
            </a:r>
          </a:p>
          <a:p>
            <a:pPr>
              <a:buNone/>
            </a:pPr>
            <a:r>
              <a:rPr lang="hu-HU" dirty="0" smtClean="0">
                <a:latin typeface="+mn-lt"/>
              </a:rPr>
              <a:t>	</a:t>
            </a:r>
            <a:endParaRPr lang="hu-HU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0" y="1484784"/>
            <a:ext cx="4572000" cy="53732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hu-HU" dirty="0" smtClean="0">
              <a:latin typeface="+mn-lt"/>
            </a:endParaRPr>
          </a:p>
          <a:p>
            <a:pPr>
              <a:buNone/>
            </a:pPr>
            <a:r>
              <a:rPr lang="hu-HU" sz="3100" b="1" dirty="0" smtClean="0">
                <a:solidFill>
                  <a:srgbClr val="C00000"/>
                </a:solidFill>
                <a:latin typeface="+mn-lt"/>
              </a:rPr>
              <a:t>Gyakori támogatóink voltak:</a:t>
            </a:r>
            <a:endParaRPr lang="hu-HU" sz="4600" dirty="0" smtClean="0">
              <a:solidFill>
                <a:srgbClr val="C00000"/>
              </a:solidFill>
              <a:latin typeface="+mn-lt"/>
            </a:endParaRPr>
          </a:p>
          <a:p>
            <a:r>
              <a:rPr lang="hu-HU" sz="3100" b="1" dirty="0" smtClean="0">
                <a:latin typeface="+mn-lt"/>
              </a:rPr>
              <a:t>IPOSZ </a:t>
            </a:r>
          </a:p>
          <a:p>
            <a:r>
              <a:rPr lang="hu-HU" sz="3100" b="1" dirty="0" smtClean="0">
                <a:latin typeface="+mn-lt"/>
              </a:rPr>
              <a:t>Kereskedelmi és Iparkamara</a:t>
            </a:r>
          </a:p>
          <a:p>
            <a:r>
              <a:rPr lang="hu-HU" sz="3100" b="1" dirty="0" err="1" smtClean="0">
                <a:latin typeface="+mn-lt"/>
              </a:rPr>
              <a:t>Interkerám</a:t>
            </a:r>
            <a:endParaRPr lang="hu-HU" sz="3100" dirty="0" smtClean="0">
              <a:latin typeface="+mn-lt"/>
            </a:endParaRPr>
          </a:p>
          <a:p>
            <a:r>
              <a:rPr lang="hu-HU" sz="3100" b="1" dirty="0" smtClean="0">
                <a:latin typeface="+mn-lt"/>
              </a:rPr>
              <a:t>A magyar Kézművességért</a:t>
            </a:r>
          </a:p>
          <a:p>
            <a:pPr>
              <a:buNone/>
            </a:pPr>
            <a:r>
              <a:rPr lang="hu-HU" sz="3100" b="1" dirty="0" smtClean="0">
                <a:latin typeface="+mn-lt"/>
              </a:rPr>
              <a:t>     Alapítvány</a:t>
            </a:r>
          </a:p>
          <a:p>
            <a:r>
              <a:rPr lang="hu-HU" sz="3100" b="1" dirty="0" smtClean="0">
                <a:latin typeface="+mn-lt"/>
              </a:rPr>
              <a:t>Szalag és zsinórgyár</a:t>
            </a:r>
          </a:p>
          <a:p>
            <a:r>
              <a:rPr lang="hu-HU" sz="3100" b="1" dirty="0" err="1" smtClean="0">
                <a:latin typeface="+mn-lt"/>
              </a:rPr>
              <a:t>Gencsi</a:t>
            </a:r>
            <a:r>
              <a:rPr lang="hu-HU" sz="3100" b="1" dirty="0" smtClean="0">
                <a:latin typeface="+mn-lt"/>
              </a:rPr>
              <a:t> Zoltán , - a </a:t>
            </a:r>
            <a:r>
              <a:rPr lang="hu-HU" sz="3100" b="1" dirty="0" err="1" smtClean="0">
                <a:latin typeface="+mn-lt"/>
              </a:rPr>
              <a:t>Hortobányi</a:t>
            </a:r>
            <a:endParaRPr lang="hu-HU" sz="3100" b="1" dirty="0" smtClean="0">
              <a:latin typeface="+mn-lt"/>
            </a:endParaRPr>
          </a:p>
          <a:p>
            <a:r>
              <a:rPr lang="hu-HU" sz="3100" b="1" dirty="0" smtClean="0">
                <a:latin typeface="+mn-lt"/>
              </a:rPr>
              <a:t>Természetvédelmi … Kft. </a:t>
            </a:r>
          </a:p>
          <a:p>
            <a:r>
              <a:rPr lang="hu-HU" sz="3100" b="1" dirty="0" smtClean="0">
                <a:latin typeface="+mn-lt"/>
              </a:rPr>
              <a:t>ST Bőrgyár Simontornya</a:t>
            </a:r>
          </a:p>
          <a:p>
            <a:r>
              <a:rPr lang="hu-HU" sz="3100" b="1" dirty="0" smtClean="0">
                <a:latin typeface="+mn-lt"/>
              </a:rPr>
              <a:t>Kenderkóc  Üzlet</a:t>
            </a:r>
          </a:p>
          <a:p>
            <a:r>
              <a:rPr lang="hu-HU" sz="3100" b="1" dirty="0" smtClean="0">
                <a:latin typeface="+mn-lt"/>
              </a:rPr>
              <a:t>Több könyvkiadó vállalat</a:t>
            </a:r>
          </a:p>
          <a:p>
            <a:r>
              <a:rPr lang="hu-HU" sz="3100" b="1" dirty="0" smtClean="0">
                <a:latin typeface="+mn-lt"/>
              </a:rPr>
              <a:t>Számos kézműves mester</a:t>
            </a:r>
          </a:p>
          <a:p>
            <a:pPr>
              <a:buNone/>
            </a:pPr>
            <a:endParaRPr lang="hu-HU" b="1" dirty="0" smtClean="0">
              <a:solidFill>
                <a:srgbClr val="C00000"/>
              </a:solidFill>
              <a:latin typeface="+mn-lt"/>
            </a:endParaRPr>
          </a:p>
          <a:p>
            <a:pPr>
              <a:buNone/>
            </a:pPr>
            <a:endParaRPr lang="hu-HU" b="1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   Támogatók</a:t>
            </a:r>
            <a:endParaRPr lang="hu-H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fjú Kézművesek IX  Országos Kiáll megnyitója 2011 foto Horváth Katalin\2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548680"/>
            <a:ext cx="4139952" cy="3179567"/>
          </a:xfrm>
          <a:prstGeom prst="rect">
            <a:avLst/>
          </a:prstGeom>
          <a:noFill/>
        </p:spPr>
      </p:pic>
      <p:pic>
        <p:nvPicPr>
          <p:cNvPr id="1027" name="Picture 3" descr="C:\Users\Pc Arena\Pictures\DSCN09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48680"/>
            <a:ext cx="4932040" cy="5760640"/>
          </a:xfrm>
          <a:prstGeom prst="rect">
            <a:avLst/>
          </a:prstGeom>
          <a:noFill/>
        </p:spPr>
      </p:pic>
      <p:pic>
        <p:nvPicPr>
          <p:cNvPr id="1028" name="Picture 4" descr="C:\Users\Pc Arena\Pictures\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1920" y="3316224"/>
            <a:ext cx="4752528" cy="33531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          </a:t>
            </a:r>
            <a:r>
              <a:rPr lang="hu-HU" b="1" dirty="0" smtClean="0">
                <a:solidFill>
                  <a:schemeClr val="bg1"/>
                </a:solidFill>
                <a:latin typeface="+mn-lt"/>
              </a:rPr>
              <a:t>8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. A pályázat eredményei, hozadéka</a:t>
            </a:r>
            <a:br>
              <a:rPr lang="hu-HU" sz="3600" b="1" dirty="0" smtClean="0">
                <a:solidFill>
                  <a:schemeClr val="bg1"/>
                </a:solidFill>
                <a:latin typeface="+mn-lt"/>
              </a:rPr>
            </a:b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összegezve</a:t>
            </a:r>
            <a:endParaRPr lang="hu-HU" sz="36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4932040" cy="54452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1600" b="1" dirty="0" smtClean="0">
                <a:latin typeface="+mn-lt"/>
              </a:rPr>
              <a:t>1.Elismert hiánypótló programsorozattá vált.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2.Bemutatkozás az ország neves kiállító helyein.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3. Hozzájárult a fiatalokkal foglalkozók szakmai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ismereteinek bővítéséhez, fórumot teremt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találkozására, tapasztalatcserére.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4. Számos elméleti és gyakorlati szakembert sikerült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megnyerni a programokhoz.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5. Új együttműködési lehetőségeket teremtett.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Párbeszédet indukált a különböző településeken élő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fiatalok és az őket tanító mesterek, szakoktatók,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Szakkörvezetők, illetve az elméleti szakemberek között.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6. Forrásokat sikerült feltárni, támogatókat megnyerni.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7. Felszínre hozta a hagyományos kézműves szakmák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oktatásának, továbbképzésének hiányosságait, a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különböző  országos szervezetek, intézmények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együttműködésének szükségességét.</a:t>
            </a:r>
          </a:p>
          <a:p>
            <a:pPr>
              <a:buNone/>
            </a:pPr>
            <a:r>
              <a:rPr lang="hu-HU" sz="1600" b="1" dirty="0" smtClean="0"/>
              <a:t>8. F</a:t>
            </a:r>
            <a:r>
              <a:rPr lang="hu-HU" sz="1600" b="1" dirty="0" smtClean="0">
                <a:latin typeface="+mn-lt"/>
              </a:rPr>
              <a:t>elerősítette az ösztöndíj, a táborozási lehetőségek </a:t>
            </a:r>
          </a:p>
          <a:p>
            <a:pPr>
              <a:buNone/>
            </a:pPr>
            <a:r>
              <a:rPr lang="hu-HU" sz="1600" b="1" dirty="0" smtClean="0">
                <a:latin typeface="+mn-lt"/>
              </a:rPr>
              <a:t>megteremtése iránti igényt.</a:t>
            </a:r>
          </a:p>
          <a:p>
            <a:endParaRPr lang="hu-HU" sz="1400" dirty="0">
              <a:latin typeface="+mn-lt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88024" y="1412776"/>
            <a:ext cx="4355976" cy="544522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hu-HU" sz="3400" b="1" dirty="0" smtClean="0">
                <a:latin typeface="+mn-lt"/>
              </a:rPr>
              <a:t> </a:t>
            </a:r>
            <a:r>
              <a:rPr lang="hu-HU" sz="8000" b="1" dirty="0" smtClean="0">
                <a:solidFill>
                  <a:srgbClr val="C00000"/>
                </a:solidFill>
                <a:latin typeface="+mn-lt"/>
              </a:rPr>
              <a:t>380  program </a:t>
            </a:r>
            <a:r>
              <a:rPr lang="hu-HU" sz="6200" b="1" dirty="0" smtClean="0">
                <a:latin typeface="+mn-lt"/>
              </a:rPr>
              <a:t>( kiállítás, szakmai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 előadások, tanácskozások, zsűrizések )</a:t>
            </a:r>
          </a:p>
          <a:p>
            <a:pPr>
              <a:buNone/>
            </a:pPr>
            <a:r>
              <a:rPr lang="hu-HU" sz="8000" b="1" dirty="0" smtClean="0">
                <a:solidFill>
                  <a:srgbClr val="C00000"/>
                </a:solidFill>
                <a:latin typeface="+mn-lt"/>
              </a:rPr>
              <a:t>75.780 fő </a:t>
            </a:r>
            <a:r>
              <a:rPr lang="hu-HU" sz="6200" b="1" dirty="0" smtClean="0">
                <a:latin typeface="+mn-lt"/>
              </a:rPr>
              <a:t>résztvevő , látogató.</a:t>
            </a:r>
          </a:p>
          <a:p>
            <a:pPr>
              <a:buNone/>
            </a:pPr>
            <a:r>
              <a:rPr lang="hu-HU" sz="6600" b="1" dirty="0" smtClean="0">
                <a:solidFill>
                  <a:srgbClr val="C00000"/>
                </a:solidFill>
              </a:rPr>
              <a:t>Több, mint 250  támogató .</a:t>
            </a:r>
            <a:endParaRPr lang="hu-HU" sz="6600" dirty="0" smtClean="0"/>
          </a:p>
          <a:p>
            <a:pPr>
              <a:buNone/>
            </a:pPr>
            <a:endParaRPr lang="hu-HU" sz="6200" b="1" dirty="0" smtClean="0">
              <a:latin typeface="+mn-lt"/>
            </a:endParaRP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Az ország </a:t>
            </a:r>
            <a:r>
              <a:rPr lang="hu-HU" sz="6200" b="1" dirty="0" smtClean="0">
                <a:solidFill>
                  <a:srgbClr val="C00000"/>
                </a:solidFill>
                <a:latin typeface="+mn-lt"/>
              </a:rPr>
              <a:t>11 városában  </a:t>
            </a:r>
            <a:r>
              <a:rPr lang="hu-HU" sz="6200" b="1" dirty="0" smtClean="0">
                <a:latin typeface="+mn-lt"/>
              </a:rPr>
              <a:t>és azok régiójában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 fontos, emlékezetes kulturális eseménnyé vált.</a:t>
            </a:r>
          </a:p>
          <a:p>
            <a:pPr>
              <a:buNone/>
            </a:pPr>
            <a:r>
              <a:rPr lang="hu-HU" sz="6200" b="1" dirty="0" smtClean="0"/>
              <a:t>Létrejött </a:t>
            </a:r>
            <a:r>
              <a:rPr lang="hu-HU" sz="6200" b="1" dirty="0" smtClean="0">
                <a:solidFill>
                  <a:srgbClr val="C00000"/>
                </a:solidFill>
              </a:rPr>
              <a:t>7 kiadvány</a:t>
            </a:r>
            <a:r>
              <a:rPr lang="hu-HU" sz="6200" b="1" dirty="0" smtClean="0"/>
              <a:t>, ami bemutatja, őrzi a </a:t>
            </a:r>
          </a:p>
          <a:p>
            <a:pPr>
              <a:buNone/>
            </a:pPr>
            <a:r>
              <a:rPr lang="hu-HU" sz="6200" b="1" dirty="0" smtClean="0"/>
              <a:t>díjazottak alkotásait.</a:t>
            </a:r>
            <a:endParaRPr lang="hu-HU" sz="6200" b="1" dirty="0" smtClean="0">
              <a:latin typeface="+mn-lt"/>
            </a:endParaRP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Sikeres </a:t>
            </a:r>
            <a:r>
              <a:rPr lang="hu-HU" sz="6200" b="1" dirty="0" smtClean="0">
                <a:solidFill>
                  <a:srgbClr val="C00000"/>
                </a:solidFill>
                <a:latin typeface="+mn-lt"/>
              </a:rPr>
              <a:t>tábor</a:t>
            </a:r>
            <a:r>
              <a:rPr lang="hu-HU" sz="6200" b="1" dirty="0" smtClean="0">
                <a:latin typeface="+mn-lt"/>
              </a:rPr>
              <a:t>  valósult meg Debrecenben és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Magyarlukafán  a díjazottaknak.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E pályázaton sikeresen szereplők közül többen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megkapták </a:t>
            </a:r>
            <a:r>
              <a:rPr lang="hu-HU" sz="6200" b="1" i="1" dirty="0" smtClean="0">
                <a:latin typeface="+mn-lt"/>
              </a:rPr>
              <a:t>a </a:t>
            </a:r>
            <a:r>
              <a:rPr lang="hu-HU" sz="6200" b="1" i="1" dirty="0" smtClean="0">
                <a:solidFill>
                  <a:srgbClr val="C00000"/>
                </a:solidFill>
                <a:latin typeface="+mn-lt"/>
              </a:rPr>
              <a:t>Népművészet Ifjú Mestere</a:t>
            </a:r>
            <a:r>
              <a:rPr lang="hu-HU" sz="6200" b="1" dirty="0" smtClean="0">
                <a:solidFill>
                  <a:srgbClr val="C00000"/>
                </a:solidFill>
                <a:latin typeface="+mn-lt"/>
              </a:rPr>
              <a:t>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elismerő címet.</a:t>
            </a:r>
          </a:p>
          <a:p>
            <a:pPr>
              <a:buNone/>
            </a:pPr>
            <a:r>
              <a:rPr lang="hu-HU" sz="6200" b="1" dirty="0" smtClean="0">
                <a:solidFill>
                  <a:srgbClr val="C00000"/>
                </a:solidFill>
                <a:latin typeface="+mn-lt"/>
              </a:rPr>
              <a:t>Összességében </a:t>
            </a:r>
            <a:r>
              <a:rPr lang="hu-HU" sz="6200" b="1" dirty="0" smtClean="0">
                <a:latin typeface="+mn-lt"/>
              </a:rPr>
              <a:t>jelentős mértékben hozzájárult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az elmúlt 20 évben a fiatalok körében a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kreativitás fejlesztéséhez, a természetes anyagok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szélesebb körű használatához, a kézműves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mesterségek, a magyar tárgyi kultúra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 hagyományainak megismertetéséhez, </a:t>
            </a:r>
          </a:p>
          <a:p>
            <a:pPr>
              <a:buNone/>
            </a:pPr>
            <a:r>
              <a:rPr lang="hu-HU" sz="6200" b="1" dirty="0" smtClean="0">
                <a:latin typeface="+mn-lt"/>
              </a:rPr>
              <a:t>átörökítéséhez.</a:t>
            </a:r>
            <a:endParaRPr lang="hu-HU" sz="6200" b="1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4464496" cy="525658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1400" b="1" dirty="0" smtClean="0"/>
              <a:t>Az </a:t>
            </a:r>
            <a:r>
              <a:rPr lang="hu-HU" sz="1400" b="1" dirty="0" smtClean="0"/>
              <a:t>Országos Ifjúsági Népi Kézműves pályázatot egy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olyan időszakban </a:t>
            </a:r>
            <a:r>
              <a:rPr lang="hu-HU" sz="1400" b="1" dirty="0" smtClean="0"/>
              <a:t>indítottuk, amikor a népi </a:t>
            </a:r>
            <a:r>
              <a:rPr lang="hu-HU" sz="1400" b="1" dirty="0" smtClean="0"/>
              <a:t>kézműves</a:t>
            </a:r>
          </a:p>
          <a:p>
            <a:pPr>
              <a:buNone/>
            </a:pPr>
            <a:r>
              <a:rPr lang="hu-HU" sz="1400" b="1" dirty="0" smtClean="0"/>
              <a:t> </a:t>
            </a:r>
            <a:r>
              <a:rPr lang="hu-HU" sz="1400" b="1" dirty="0" smtClean="0"/>
              <a:t>képzés, </a:t>
            </a:r>
            <a:r>
              <a:rPr lang="hu-HU" sz="1400" b="1" dirty="0" smtClean="0"/>
              <a:t>a kézműves </a:t>
            </a:r>
            <a:r>
              <a:rPr lang="hu-HU" sz="1400" b="1" dirty="0" smtClean="0"/>
              <a:t>szakiskolák, a szakkörök,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tanfolyamok iránti érdeklődés </a:t>
            </a:r>
            <a:r>
              <a:rPr lang="hu-HU" sz="1400" b="1" dirty="0" smtClean="0"/>
              <a:t>minden korábbinál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nagyobb volt.  De nemcsak </a:t>
            </a:r>
            <a:r>
              <a:rPr lang="hu-HU" sz="1400" b="1" dirty="0" smtClean="0"/>
              <a:t>az érdeklődés, hanem a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cselekvés </a:t>
            </a:r>
            <a:r>
              <a:rPr lang="hu-HU" sz="1400" b="1" dirty="0" smtClean="0"/>
              <a:t>és az </a:t>
            </a:r>
            <a:r>
              <a:rPr lang="hu-HU" sz="1400" b="1" dirty="0" smtClean="0"/>
              <a:t>akarat is</a:t>
            </a:r>
            <a:r>
              <a:rPr lang="hu-HU" sz="1400" b="1" dirty="0" smtClean="0"/>
              <a:t>. </a:t>
            </a:r>
            <a:r>
              <a:rPr lang="hu-HU" sz="1400" b="1" dirty="0" smtClean="0"/>
              <a:t> Az </a:t>
            </a:r>
            <a:r>
              <a:rPr lang="hu-HU" sz="1400" b="1" dirty="0" smtClean="0"/>
              <a:t>idő múlásával azonban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megváltoztak a körülmények. Egyre nehezebb </a:t>
            </a:r>
          </a:p>
          <a:p>
            <a:pPr>
              <a:buNone/>
            </a:pPr>
            <a:r>
              <a:rPr lang="hu-HU" sz="1400" b="1" dirty="0" smtClean="0"/>
              <a:t>megteremteni a szükséges feltételeket az </a:t>
            </a:r>
            <a:r>
              <a:rPr lang="hu-HU" sz="1400" b="1" dirty="0" smtClean="0"/>
              <a:t>egyes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mesterségek műveléséhez, elsajátításához.</a:t>
            </a:r>
          </a:p>
          <a:p>
            <a:pPr>
              <a:buNone/>
            </a:pPr>
            <a:r>
              <a:rPr lang="hu-HU" sz="1400" b="1" dirty="0" smtClean="0"/>
              <a:t>Rengeteg </a:t>
            </a:r>
            <a:r>
              <a:rPr lang="hu-HU" sz="1400" b="1" dirty="0" smtClean="0"/>
              <a:t>tapasztalatot gyűjtöttünk össze a pályázat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során</a:t>
            </a:r>
            <a:r>
              <a:rPr lang="hu-HU" sz="1400" b="1" dirty="0" smtClean="0"/>
              <a:t>, amit mindenképpen hasznosítani kell. Most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elérkeztünk </a:t>
            </a:r>
            <a:r>
              <a:rPr lang="hu-HU" sz="1400" b="1" dirty="0" smtClean="0"/>
              <a:t>egy állomáshoz: ez a 10. pályázat és a 20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Év alkalmat </a:t>
            </a:r>
            <a:r>
              <a:rPr lang="hu-HU" sz="1400" b="1" dirty="0" smtClean="0"/>
              <a:t>ad arra, hogy elemezzük, </a:t>
            </a:r>
            <a:r>
              <a:rPr lang="hu-HU" sz="1400" b="1" dirty="0" smtClean="0"/>
              <a:t>rendszerezzük</a:t>
            </a:r>
          </a:p>
          <a:p>
            <a:pPr>
              <a:buNone/>
            </a:pPr>
            <a:r>
              <a:rPr lang="hu-HU" sz="1400" b="1" dirty="0" smtClean="0"/>
              <a:t>Mindazt, </a:t>
            </a:r>
            <a:r>
              <a:rPr lang="hu-HU" sz="1400" b="1" dirty="0" smtClean="0"/>
              <a:t>amit tettünk, ami történt ebben az időben.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Mégpedig </a:t>
            </a:r>
            <a:r>
              <a:rPr lang="hu-HU" sz="1400" b="1" dirty="0" smtClean="0"/>
              <a:t>minden érintettel együtt kellene </a:t>
            </a:r>
            <a:r>
              <a:rPr lang="hu-HU" sz="1400" b="1" dirty="0" smtClean="0"/>
              <a:t>feltárnunk</a:t>
            </a:r>
          </a:p>
          <a:p>
            <a:pPr>
              <a:buNone/>
            </a:pPr>
            <a:r>
              <a:rPr lang="hu-HU" sz="1400" b="1" dirty="0" smtClean="0"/>
              <a:t>az elmúlt </a:t>
            </a:r>
            <a:r>
              <a:rPr lang="hu-HU" sz="1400" b="1" dirty="0" smtClean="0"/>
              <a:t>20 év eredményeit, tanulságait szakmai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fórumokon</a:t>
            </a:r>
            <a:r>
              <a:rPr lang="hu-HU" sz="1400" b="1" dirty="0" smtClean="0"/>
              <a:t>, eszmecseréken.  Jó lenne kiadványban is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megjelentetni </a:t>
            </a:r>
            <a:r>
              <a:rPr lang="hu-HU" sz="1400" b="1" dirty="0" smtClean="0"/>
              <a:t>ezt az összegzést, hogy </a:t>
            </a:r>
            <a:r>
              <a:rPr lang="hu-HU" sz="1400" b="1" dirty="0" smtClean="0"/>
              <a:t>az </a:t>
            </a:r>
            <a:r>
              <a:rPr lang="hu-HU" sz="1400" b="1" dirty="0" smtClean="0"/>
              <a:t>a sok </a:t>
            </a:r>
            <a:r>
              <a:rPr lang="hu-HU" sz="1400" b="1" dirty="0" smtClean="0"/>
              <a:t>ezer </a:t>
            </a:r>
          </a:p>
          <a:p>
            <a:pPr>
              <a:buNone/>
            </a:pPr>
            <a:r>
              <a:rPr lang="hu-HU" sz="1400" b="1" dirty="0" smtClean="0"/>
              <a:t>alkotó</a:t>
            </a:r>
            <a:r>
              <a:rPr lang="hu-HU" sz="1400" b="1" dirty="0" smtClean="0"/>
              <a:t>, szakember</a:t>
            </a:r>
            <a:r>
              <a:rPr lang="hu-HU" sz="1400" b="1" dirty="0" smtClean="0"/>
              <a:t>, </a:t>
            </a:r>
            <a:r>
              <a:rPr lang="hu-HU" sz="1400" b="1" dirty="0" smtClean="0"/>
              <a:t>akik </a:t>
            </a:r>
            <a:r>
              <a:rPr lang="hu-HU" sz="1400" b="1" dirty="0" smtClean="0"/>
              <a:t>részesei voltak </a:t>
            </a:r>
            <a:r>
              <a:rPr lang="hu-HU" sz="1400" b="1" dirty="0" smtClean="0"/>
              <a:t>ennek a </a:t>
            </a:r>
            <a:r>
              <a:rPr lang="hu-HU" sz="1400" b="1" dirty="0" smtClean="0"/>
              <a:t>szép</a:t>
            </a:r>
          </a:p>
          <a:p>
            <a:pPr>
              <a:buNone/>
            </a:pPr>
            <a:r>
              <a:rPr lang="hu-HU" sz="1400" b="1" dirty="0" smtClean="0"/>
              <a:t>munkának, okulhassanak </a:t>
            </a:r>
            <a:r>
              <a:rPr lang="hu-HU" sz="1400" b="1" dirty="0" smtClean="0"/>
              <a:t>belőle. </a:t>
            </a:r>
          </a:p>
          <a:p>
            <a:endParaRPr lang="hu-HU" sz="1400" dirty="0" smtClean="0"/>
          </a:p>
          <a:p>
            <a:endParaRPr lang="hu-HU" sz="1400" b="1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211960" y="1484784"/>
            <a:ext cx="4752528" cy="511256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u-HU" sz="1400" b="1" dirty="0" smtClean="0"/>
              <a:t>Milyen izgalmas lenne tudni pl., hogy mit csinálnak </a:t>
            </a:r>
            <a:r>
              <a:rPr lang="hu-HU" sz="1400" b="1" dirty="0" smtClean="0"/>
              <a:t>ma </a:t>
            </a:r>
            <a:r>
              <a:rPr lang="hu-HU" sz="1400" b="1" dirty="0" smtClean="0"/>
              <a:t>a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korábbi </a:t>
            </a:r>
            <a:r>
              <a:rPr lang="hu-HU" sz="1400" b="1" dirty="0" smtClean="0"/>
              <a:t>díjazottak, hol, miért </a:t>
            </a:r>
            <a:r>
              <a:rPr lang="hu-HU" sz="1400" b="1" dirty="0" err="1" smtClean="0"/>
              <a:t>szüntek</a:t>
            </a:r>
            <a:r>
              <a:rPr lang="hu-HU" sz="1400" b="1" dirty="0" smtClean="0"/>
              <a:t> </a:t>
            </a:r>
            <a:r>
              <a:rPr lang="hu-HU" sz="1400" b="1" dirty="0" smtClean="0"/>
              <a:t>meg </a:t>
            </a:r>
            <a:r>
              <a:rPr lang="hu-HU" sz="1400" b="1" dirty="0" smtClean="0"/>
              <a:t>a szakiskolák</a:t>
            </a:r>
            <a:r>
              <a:rPr lang="hu-HU" sz="1400" b="1" dirty="0" smtClean="0"/>
              <a:t>, </a:t>
            </a:r>
            <a:r>
              <a:rPr lang="hu-HU" sz="1400" b="1" dirty="0" smtClean="0"/>
              <a:t>hogy</a:t>
            </a:r>
          </a:p>
          <a:p>
            <a:pPr>
              <a:buNone/>
            </a:pPr>
            <a:r>
              <a:rPr lang="hu-HU" sz="1400" b="1" dirty="0" smtClean="0"/>
              <a:t>a </a:t>
            </a:r>
            <a:r>
              <a:rPr lang="hu-HU" sz="1400" b="1" dirty="0" smtClean="0"/>
              <a:t>létrejött összefogások, </a:t>
            </a:r>
            <a:r>
              <a:rPr lang="hu-HU" sz="1400" b="1" dirty="0" smtClean="0"/>
              <a:t>együttműködések fennmaradásának</a:t>
            </a:r>
          </a:p>
          <a:p>
            <a:pPr>
              <a:buNone/>
            </a:pPr>
            <a:r>
              <a:rPr lang="hu-HU" sz="1400" b="1" dirty="0" smtClean="0"/>
              <a:t> </a:t>
            </a:r>
            <a:r>
              <a:rPr lang="hu-HU" sz="1400" b="1" dirty="0" smtClean="0"/>
              <a:t>mi a titka, hogy </a:t>
            </a:r>
            <a:r>
              <a:rPr lang="hu-HU" sz="1400" b="1" dirty="0" smtClean="0"/>
              <a:t>min </a:t>
            </a:r>
            <a:r>
              <a:rPr lang="hu-HU" sz="1400" b="1" dirty="0" smtClean="0"/>
              <a:t>kellene változtatni </a:t>
            </a:r>
            <a:r>
              <a:rPr lang="hu-HU" sz="1400" b="1" dirty="0" smtClean="0"/>
              <a:t>ahhoz</a:t>
            </a:r>
            <a:r>
              <a:rPr lang="hu-HU" sz="1400" b="1" dirty="0" smtClean="0"/>
              <a:t>, hogy a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pályázat még </a:t>
            </a:r>
            <a:r>
              <a:rPr lang="hu-HU" sz="1400" b="1" dirty="0" smtClean="0"/>
              <a:t>sikeresebb legyen, még többen </a:t>
            </a:r>
            <a:r>
              <a:rPr lang="hu-HU" sz="1400" b="1" dirty="0" smtClean="0"/>
              <a:t>részt </a:t>
            </a:r>
            <a:r>
              <a:rPr lang="hu-HU" sz="1400" b="1" dirty="0" smtClean="0"/>
              <a:t>vegyenek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rajta, </a:t>
            </a:r>
            <a:r>
              <a:rPr lang="hu-HU" sz="1400" b="1" dirty="0" smtClean="0"/>
              <a:t>hogy az egyes szakmai kategóriákban </a:t>
            </a:r>
            <a:r>
              <a:rPr lang="hu-HU" sz="1400" b="1" dirty="0" smtClean="0"/>
              <a:t>milyen segítségre </a:t>
            </a:r>
          </a:p>
          <a:p>
            <a:pPr>
              <a:buNone/>
            </a:pPr>
            <a:r>
              <a:rPr lang="hu-HU" sz="1400" b="1" dirty="0" smtClean="0"/>
              <a:t>lenne </a:t>
            </a:r>
            <a:r>
              <a:rPr lang="hu-HU" sz="1400" b="1" dirty="0" smtClean="0"/>
              <a:t>szükségük  a  fiataloknak, a </a:t>
            </a:r>
            <a:r>
              <a:rPr lang="hu-HU" sz="1400" b="1" dirty="0" smtClean="0"/>
              <a:t>mestereknek </a:t>
            </a:r>
            <a:r>
              <a:rPr lang="hu-HU" sz="1400" b="1" dirty="0" smtClean="0"/>
              <a:t>és a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szervezőknek</a:t>
            </a:r>
            <a:r>
              <a:rPr lang="hu-HU" sz="1400" b="1" dirty="0" smtClean="0"/>
              <a:t>, hogy miként </a:t>
            </a:r>
            <a:r>
              <a:rPr lang="hu-HU" sz="1400" b="1" dirty="0" smtClean="0"/>
              <a:t>tudnánk </a:t>
            </a:r>
            <a:r>
              <a:rPr lang="hu-HU" sz="1400" b="1" dirty="0" smtClean="0"/>
              <a:t>megtartani, meggyőzni </a:t>
            </a:r>
            <a:r>
              <a:rPr lang="hu-HU" sz="1400" b="1" dirty="0" smtClean="0"/>
              <a:t>az</a:t>
            </a:r>
          </a:p>
          <a:p>
            <a:pPr>
              <a:buNone/>
            </a:pPr>
            <a:r>
              <a:rPr lang="hu-HU" sz="1400" b="1" dirty="0" smtClean="0"/>
              <a:t> </a:t>
            </a:r>
            <a:r>
              <a:rPr lang="hu-HU" sz="1400" b="1" dirty="0" smtClean="0"/>
              <a:t>eddigi támogatóinkat, hogy </a:t>
            </a:r>
            <a:r>
              <a:rPr lang="hu-HU" sz="1400" b="1" dirty="0" smtClean="0"/>
              <a:t>pártfogolják </a:t>
            </a:r>
            <a:r>
              <a:rPr lang="hu-HU" sz="1400" b="1" dirty="0" smtClean="0"/>
              <a:t>a továbbiakban is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munkánkat </a:t>
            </a:r>
            <a:r>
              <a:rPr lang="hu-HU" sz="1400" b="1" dirty="0" smtClean="0"/>
              <a:t>, hogy milyen </a:t>
            </a:r>
            <a:r>
              <a:rPr lang="hu-HU" sz="1400" b="1" dirty="0" smtClean="0"/>
              <a:t>módon </a:t>
            </a:r>
            <a:r>
              <a:rPr lang="hu-HU" sz="1400" b="1" dirty="0" smtClean="0"/>
              <a:t>segíthetnénk még több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alkotó </a:t>
            </a:r>
            <a:r>
              <a:rPr lang="hu-HU" sz="1400" b="1" dirty="0" smtClean="0"/>
              <a:t>közösség </a:t>
            </a:r>
            <a:r>
              <a:rPr lang="hu-HU" sz="1400" b="1" dirty="0" smtClean="0"/>
              <a:t>létrejöttét? Sorolhatók még </a:t>
            </a:r>
            <a:r>
              <a:rPr lang="hu-HU" sz="1400" b="1" dirty="0" smtClean="0"/>
              <a:t>sokáig </a:t>
            </a:r>
            <a:r>
              <a:rPr lang="hu-HU" sz="1400" b="1" dirty="0" smtClean="0"/>
              <a:t>a </a:t>
            </a:r>
          </a:p>
          <a:p>
            <a:pPr>
              <a:buNone/>
            </a:pPr>
            <a:r>
              <a:rPr lang="hu-HU" sz="1400" b="1" dirty="0" smtClean="0"/>
              <a:t>kérdések</a:t>
            </a:r>
            <a:r>
              <a:rPr lang="hu-HU" sz="1400" b="1" dirty="0" smtClean="0"/>
              <a:t>, melyekre sokan, </a:t>
            </a:r>
            <a:r>
              <a:rPr lang="hu-HU" sz="1400" b="1" dirty="0" smtClean="0"/>
              <a:t>sokféle választ </a:t>
            </a:r>
            <a:r>
              <a:rPr lang="hu-HU" sz="1400" b="1" dirty="0" smtClean="0"/>
              <a:t>adhatnának</a:t>
            </a:r>
            <a:r>
              <a:rPr lang="hu-HU" sz="1400" b="1" dirty="0" smtClean="0"/>
              <a:t>.</a:t>
            </a:r>
          </a:p>
          <a:p>
            <a:pPr>
              <a:buNone/>
            </a:pPr>
            <a:r>
              <a:rPr lang="hu-HU" sz="1400" b="1" dirty="0" smtClean="0"/>
              <a:t>Nélkülözhetetlennek </a:t>
            </a:r>
            <a:r>
              <a:rPr lang="hu-HU" sz="1400" b="1" dirty="0" smtClean="0"/>
              <a:t>tartom ezt a számvetést, ezt a feltáró 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smtClean="0"/>
              <a:t>munkát</a:t>
            </a:r>
            <a:r>
              <a:rPr lang="hu-HU" sz="1400" b="1" dirty="0" smtClean="0"/>
              <a:t>, hiszen a jövőbeni pályázatok csak így </a:t>
            </a:r>
            <a:r>
              <a:rPr lang="hu-HU" sz="1400" b="1" dirty="0" smtClean="0"/>
              <a:t>lehetnek fenn- </a:t>
            </a:r>
          </a:p>
          <a:p>
            <a:pPr>
              <a:buNone/>
            </a:pPr>
            <a:r>
              <a:rPr lang="hu-HU" sz="1400" b="1" dirty="0" smtClean="0"/>
              <a:t>tarthatók</a:t>
            </a:r>
            <a:r>
              <a:rPr lang="hu-HU" sz="1400" b="1" dirty="0" smtClean="0"/>
              <a:t>, </a:t>
            </a:r>
            <a:r>
              <a:rPr lang="hu-HU" sz="1400" b="1" dirty="0" smtClean="0"/>
              <a:t>eredményesek. Eddig </a:t>
            </a:r>
            <a:r>
              <a:rPr lang="hu-HU" sz="1400" b="1" dirty="0" smtClean="0"/>
              <a:t>is </a:t>
            </a:r>
            <a:r>
              <a:rPr lang="hu-HU" sz="1400" b="1" dirty="0" smtClean="0"/>
              <a:t>kiemelkedő jelentősége </a:t>
            </a:r>
          </a:p>
          <a:p>
            <a:pPr>
              <a:buNone/>
            </a:pPr>
            <a:r>
              <a:rPr lang="hu-HU" sz="1400" b="1" dirty="0" smtClean="0"/>
              <a:t>volt </a:t>
            </a:r>
            <a:r>
              <a:rPr lang="hu-HU" sz="1400" b="1" dirty="0" smtClean="0"/>
              <a:t>a pályázatok történetében </a:t>
            </a:r>
            <a:r>
              <a:rPr lang="hu-HU" sz="1400" b="1" dirty="0" smtClean="0"/>
              <a:t>az </a:t>
            </a:r>
            <a:r>
              <a:rPr lang="hu-HU" sz="1400" b="1" dirty="0" smtClean="0"/>
              <a:t>együttműködésnek, </a:t>
            </a:r>
            <a:r>
              <a:rPr lang="hu-HU" sz="1400" b="1" dirty="0" smtClean="0"/>
              <a:t>a közös </a:t>
            </a:r>
          </a:p>
          <a:p>
            <a:pPr>
              <a:buNone/>
            </a:pPr>
            <a:r>
              <a:rPr lang="hu-HU" sz="1400" b="1" dirty="0" smtClean="0"/>
              <a:t>gondolkodásnak és cselekvésnek</a:t>
            </a:r>
            <a:r>
              <a:rPr lang="hu-HU" sz="1400" b="1" dirty="0" smtClean="0"/>
              <a:t>. </a:t>
            </a:r>
            <a:r>
              <a:rPr lang="hu-HU" sz="1400" b="1" dirty="0" smtClean="0"/>
              <a:t>Hiszem</a:t>
            </a:r>
            <a:r>
              <a:rPr lang="hu-HU" sz="1400" b="1" dirty="0" smtClean="0"/>
              <a:t>, hogy ez továbbra </a:t>
            </a:r>
            <a:r>
              <a:rPr lang="hu-HU" sz="1400" b="1" dirty="0" smtClean="0"/>
              <a:t>is</a:t>
            </a:r>
          </a:p>
          <a:p>
            <a:pPr>
              <a:buNone/>
            </a:pPr>
            <a:r>
              <a:rPr lang="hu-HU" sz="1400" b="1" dirty="0" smtClean="0"/>
              <a:t>így lesz. Ezért </a:t>
            </a:r>
            <a:r>
              <a:rPr lang="hu-HU" sz="1400" b="1" dirty="0" smtClean="0"/>
              <a:t>hát kérek minden érintettet, </a:t>
            </a:r>
            <a:r>
              <a:rPr lang="hu-HU" sz="1400" b="1" dirty="0" smtClean="0"/>
              <a:t>hogy </a:t>
            </a:r>
            <a:r>
              <a:rPr lang="hu-HU" sz="1400" b="1" dirty="0" err="1" smtClean="0"/>
              <a:t>tapasztala-</a:t>
            </a:r>
            <a:endParaRPr lang="hu-HU" sz="1400" b="1" dirty="0" smtClean="0"/>
          </a:p>
          <a:p>
            <a:pPr>
              <a:buNone/>
            </a:pPr>
            <a:r>
              <a:rPr lang="hu-HU" sz="1400" b="1" dirty="0" err="1" smtClean="0"/>
              <a:t>taikkal</a:t>
            </a:r>
            <a:r>
              <a:rPr lang="hu-HU" sz="1400" b="1" dirty="0" smtClean="0"/>
              <a:t>, véleményükkel</a:t>
            </a:r>
            <a:r>
              <a:rPr lang="hu-HU" sz="1400" b="1" dirty="0" smtClean="0"/>
              <a:t>, vegyenek részt ebben a </a:t>
            </a:r>
            <a:r>
              <a:rPr lang="hu-HU" sz="1400" b="1" dirty="0" smtClean="0"/>
              <a:t>pályázatot</a:t>
            </a:r>
          </a:p>
          <a:p>
            <a:pPr>
              <a:buNone/>
            </a:pPr>
            <a:r>
              <a:rPr lang="hu-HU" sz="1400" b="1" dirty="0" smtClean="0"/>
              <a:t>értékelő, elemző </a:t>
            </a:r>
            <a:r>
              <a:rPr lang="hu-HU" sz="1400" b="1" dirty="0" smtClean="0"/>
              <a:t>munkában. </a:t>
            </a:r>
          </a:p>
          <a:p>
            <a:pPr>
              <a:buNone/>
            </a:pPr>
            <a:r>
              <a:rPr lang="hu-HU" sz="1400" b="1" dirty="0" smtClean="0"/>
              <a:t> </a:t>
            </a:r>
          </a:p>
          <a:p>
            <a:endParaRPr lang="hu-HU" sz="1400" dirty="0"/>
          </a:p>
        </p:txBody>
      </p:sp>
      <p:sp>
        <p:nvSpPr>
          <p:cNvPr id="5" name="Cím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bg2"/>
                </a:solidFill>
              </a:rPr>
              <a:t>9</a:t>
            </a:r>
            <a:r>
              <a:rPr lang="hu-HU" sz="3200" b="1" dirty="0" smtClean="0">
                <a:solidFill>
                  <a:schemeClr val="bg2"/>
                </a:solidFill>
              </a:rPr>
              <a:t>. </a:t>
            </a:r>
            <a:r>
              <a:rPr lang="hu-HU" sz="3200" b="1" dirty="0" smtClean="0">
                <a:solidFill>
                  <a:schemeClr val="bg2"/>
                </a:solidFill>
              </a:rPr>
              <a:t>     </a:t>
            </a:r>
            <a:r>
              <a:rPr lang="hu-HU" sz="3400" b="1" dirty="0" smtClean="0">
                <a:solidFill>
                  <a:schemeClr val="bg2"/>
                </a:solidFill>
              </a:rPr>
              <a:t>9. Tovább</a:t>
            </a:r>
            <a:r>
              <a:rPr lang="hu-HU" sz="3400" b="1" dirty="0" smtClean="0">
                <a:solidFill>
                  <a:schemeClr val="bg2"/>
                </a:solidFill>
              </a:rPr>
              <a:t>! Hogyan? -  Hogyan </a:t>
            </a:r>
            <a:r>
              <a:rPr lang="hu-HU" sz="3400" b="1" dirty="0" smtClean="0">
                <a:solidFill>
                  <a:schemeClr val="bg2"/>
                </a:solidFill>
              </a:rPr>
              <a:t>tovább?</a:t>
            </a:r>
            <a:endParaRPr lang="hu-HU" sz="3400" b="1" dirty="0"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1080120" cy="9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64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10. </a:t>
            </a:r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Köszönet</a:t>
            </a:r>
            <a:endParaRPr lang="hu-HU" sz="3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10000"/>
          </a:bodyPr>
          <a:lstStyle/>
          <a:p>
            <a:r>
              <a:rPr lang="hu-HU" sz="1800" b="1" dirty="0" smtClean="0">
                <a:solidFill>
                  <a:srgbClr val="C00000"/>
                </a:solidFill>
                <a:latin typeface="+mn-lt"/>
              </a:rPr>
              <a:t>Köszönet mindenkinek</a:t>
            </a:r>
            <a:r>
              <a:rPr lang="hu-HU" sz="1800" dirty="0" smtClean="0">
                <a:latin typeface="+mn-lt"/>
              </a:rPr>
              <a:t>, aki hitt ebben a programsorozatban, ami mára közös ügyünkké vált.</a:t>
            </a:r>
          </a:p>
          <a:p>
            <a:r>
              <a:rPr lang="hu-HU" sz="1800" dirty="0" smtClean="0">
                <a:latin typeface="+mn-lt"/>
              </a:rPr>
              <a:t>Köszönet a </a:t>
            </a:r>
            <a:r>
              <a:rPr lang="hu-HU" sz="1800" b="1" dirty="0" smtClean="0">
                <a:solidFill>
                  <a:srgbClr val="C00000"/>
                </a:solidFill>
                <a:latin typeface="+mn-lt"/>
              </a:rPr>
              <a:t>résztvevő fiataloknak</a:t>
            </a:r>
            <a:r>
              <a:rPr lang="hu-HU" sz="1800" dirty="0" smtClean="0">
                <a:latin typeface="+mn-lt"/>
              </a:rPr>
              <a:t>, hogy akarták megméretni alkotásaikat</a:t>
            </a:r>
          </a:p>
          <a:p>
            <a:r>
              <a:rPr lang="hu-HU" sz="1800" dirty="0" smtClean="0">
                <a:latin typeface="+mn-lt"/>
              </a:rPr>
              <a:t>Köszönet </a:t>
            </a:r>
            <a:r>
              <a:rPr lang="hu-HU" sz="1800" b="1" dirty="0" smtClean="0">
                <a:solidFill>
                  <a:srgbClr val="C00000"/>
                </a:solidFill>
                <a:latin typeface="+mn-lt"/>
              </a:rPr>
              <a:t>mestereiknek,oktatóiknak</a:t>
            </a:r>
            <a:r>
              <a:rPr lang="hu-HU" sz="1800" b="1" dirty="0" smtClean="0">
                <a:latin typeface="+mn-lt"/>
              </a:rPr>
              <a:t>.</a:t>
            </a:r>
          </a:p>
          <a:p>
            <a:r>
              <a:rPr lang="hu-HU" sz="1800" dirty="0" smtClean="0">
                <a:latin typeface="+mn-lt"/>
              </a:rPr>
              <a:t>Barátsággal és szeretettel köszönöm a pályázat különböző kategóriáit felvállaló, gondozó, </a:t>
            </a:r>
            <a:r>
              <a:rPr lang="hu-HU" sz="1800" b="1" dirty="0" smtClean="0">
                <a:solidFill>
                  <a:srgbClr val="C00000"/>
                </a:solidFill>
                <a:latin typeface="+mn-lt"/>
              </a:rPr>
              <a:t>szakemberek, intézmény-vezető kollégák </a:t>
            </a:r>
            <a:r>
              <a:rPr lang="hu-HU" sz="1800" b="1" dirty="0" smtClean="0">
                <a:latin typeface="+mn-lt"/>
              </a:rPr>
              <a:t>munkáját és a Hagyományok Háza  - </a:t>
            </a:r>
            <a:r>
              <a:rPr lang="hu-HU" sz="1800" b="1" dirty="0" err="1" smtClean="0">
                <a:latin typeface="+mn-lt"/>
              </a:rPr>
              <a:t>Beszprémy</a:t>
            </a:r>
            <a:r>
              <a:rPr lang="hu-HU" sz="1800" b="1" dirty="0" smtClean="0">
                <a:latin typeface="+mn-lt"/>
              </a:rPr>
              <a:t> Katalin - </a:t>
            </a:r>
            <a:r>
              <a:rPr lang="hu-HU" sz="1800" dirty="0" smtClean="0">
                <a:latin typeface="+mn-lt"/>
              </a:rPr>
              <a:t>folyamatos szakmai segítségét. </a:t>
            </a:r>
          </a:p>
          <a:p>
            <a:r>
              <a:rPr lang="hu-HU" sz="1800" dirty="0" smtClean="0">
                <a:latin typeface="+mn-lt"/>
              </a:rPr>
              <a:t> Köszönöm a támogatók segítségét. Külön is  </a:t>
            </a:r>
            <a:r>
              <a:rPr lang="hu-HU" sz="1800" b="1" dirty="0" smtClean="0">
                <a:latin typeface="+mn-lt"/>
              </a:rPr>
              <a:t>Halász János </a:t>
            </a:r>
            <a:r>
              <a:rPr lang="hu-HU" sz="1800" dirty="0" smtClean="0">
                <a:latin typeface="+mn-lt"/>
              </a:rPr>
              <a:t>államtitkár, </a:t>
            </a:r>
            <a:r>
              <a:rPr lang="hu-HU" sz="1800" b="1" dirty="0" smtClean="0">
                <a:latin typeface="+mn-lt"/>
              </a:rPr>
              <a:t>Somogyi Béla </a:t>
            </a:r>
            <a:r>
              <a:rPr lang="hu-HU" sz="1800" dirty="0" smtClean="0">
                <a:latin typeface="+mn-lt"/>
              </a:rPr>
              <a:t>alpolgármester, </a:t>
            </a:r>
            <a:r>
              <a:rPr lang="hu-HU" sz="1800" b="1" dirty="0" smtClean="0">
                <a:latin typeface="+mn-lt"/>
              </a:rPr>
              <a:t>Szentei Tamás </a:t>
            </a:r>
            <a:r>
              <a:rPr lang="hu-HU" sz="1800" dirty="0" smtClean="0">
                <a:latin typeface="+mn-lt"/>
              </a:rPr>
              <a:t>osztályvezető, a Kézműves Alapítvány kuratóriumának </a:t>
            </a:r>
            <a:r>
              <a:rPr lang="hu-HU" sz="1800" b="1" dirty="0" smtClean="0">
                <a:latin typeface="+mn-lt"/>
              </a:rPr>
              <a:t>Hunyadi Sándor </a:t>
            </a:r>
            <a:r>
              <a:rPr lang="hu-HU" sz="1800" dirty="0" smtClean="0">
                <a:latin typeface="+mn-lt"/>
              </a:rPr>
              <a:t>elnöknek.</a:t>
            </a:r>
          </a:p>
          <a:p>
            <a:r>
              <a:rPr lang="hu-HU" sz="1800" dirty="0" smtClean="0">
                <a:latin typeface="+mn-lt"/>
              </a:rPr>
              <a:t>Végül, de nem utolsó sorban két köszönet:</a:t>
            </a:r>
          </a:p>
          <a:p>
            <a:r>
              <a:rPr lang="hu-HU" sz="1800" dirty="0" smtClean="0">
                <a:latin typeface="+mn-lt"/>
              </a:rPr>
              <a:t>Köszönet a DMK valamennyi dolgozójának, akik  20 éven át ellátták  velem együtt a szervezéssel, koordinálással és a programok lebonyolításával járó feladatokat. Fontos csapatmunka volt. </a:t>
            </a:r>
          </a:p>
          <a:p>
            <a:pPr>
              <a:buNone/>
            </a:pPr>
            <a:r>
              <a:rPr lang="hu-HU" sz="1800" dirty="0" smtClean="0">
                <a:latin typeface="+mn-lt"/>
              </a:rPr>
              <a:t>	Külön is köszönöm </a:t>
            </a:r>
            <a:r>
              <a:rPr lang="hu-HU" sz="1800" b="1" dirty="0" smtClean="0">
                <a:latin typeface="+mn-lt"/>
              </a:rPr>
              <a:t>Mátrai Nagy Andreának, Nagy Máriának és Szőnyi Sándornénak </a:t>
            </a:r>
            <a:r>
              <a:rPr lang="hu-HU" sz="1800" dirty="0" smtClean="0">
                <a:latin typeface="+mn-lt"/>
              </a:rPr>
              <a:t>hogy éveken át gondos munkát végeztek a pályázat sikeres lebonyolítása érdekében.</a:t>
            </a:r>
          </a:p>
          <a:p>
            <a:r>
              <a:rPr lang="hu-HU" sz="1800" dirty="0" smtClean="0">
                <a:latin typeface="+mn-lt"/>
              </a:rPr>
              <a:t>Legvégül mondok köszönetet  - de annál nagyobb szeretettel és megbecsüléssel – annak az embernek, akinek talán a legtöbbet köszönhetjük. Akinek közreműködése nélkül nem tudtuk volna megteremteni a szükséges feltételeket, akinek gondoskodó figyelme nélkül a mi közös munkánk  nem tudott volna ilyen emberi, ilyen elkötelezett lenni. Ő volt az, aki a megtorpanások idején   - mert ilyen is volt – biztatást, biztonságos hátteret jelentett és aki nemcsak hivatalnokként  állt   munkánk mellé.  </a:t>
            </a:r>
            <a:r>
              <a:rPr lang="hu-HU" sz="1800" dirty="0" err="1" smtClean="0">
                <a:latin typeface="+mn-lt"/>
              </a:rPr>
              <a:t>Valamennyünk</a:t>
            </a:r>
            <a:r>
              <a:rPr lang="hu-HU" sz="1800" dirty="0" smtClean="0">
                <a:latin typeface="+mn-lt"/>
              </a:rPr>
              <a:t> nevében, akik dolgozhattunk  vele, barátsággal és szeretettel mondok köszönetet </a:t>
            </a:r>
            <a:r>
              <a:rPr lang="hu-HU" sz="1800" b="1" dirty="0" smtClean="0">
                <a:latin typeface="+mn-lt"/>
              </a:rPr>
              <a:t>F. Tóth Máriának</a:t>
            </a:r>
            <a:r>
              <a:rPr lang="hu-HU" sz="1800" dirty="0" smtClean="0">
                <a:latin typeface="+mn-lt"/>
              </a:rPr>
              <a:t>, a szakminisztérium egykori főtanácsosának.</a:t>
            </a:r>
          </a:p>
          <a:p>
            <a:endParaRPr lang="hu-HU" sz="20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/>
            <a:r>
              <a:rPr lang="hu-HU" sz="5300" b="1" dirty="0" smtClean="0">
                <a:latin typeface="+mn-lt"/>
              </a:rPr>
              <a:t/>
            </a:r>
            <a:br>
              <a:rPr lang="hu-HU" sz="5300" b="1" dirty="0" smtClean="0">
                <a:latin typeface="+mn-lt"/>
              </a:rPr>
            </a:br>
            <a:r>
              <a:rPr lang="hu-HU" sz="5300" b="1" dirty="0" smtClean="0">
                <a:latin typeface="+mn-lt"/>
              </a:rPr>
              <a:t>			</a:t>
            </a:r>
            <a:br>
              <a:rPr lang="hu-HU" sz="5300" b="1" dirty="0" smtClean="0">
                <a:latin typeface="+mn-lt"/>
              </a:rPr>
            </a:br>
            <a:r>
              <a:rPr lang="hu-HU" sz="5300" b="1" dirty="0" smtClean="0">
                <a:latin typeface="+mn-lt"/>
              </a:rPr>
              <a:t>			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</a:rPr>
              <a:t>        Köszönöm</a:t>
            </a:r>
            <a:r>
              <a:rPr lang="hu-HU" sz="3600" b="1" dirty="0" smtClean="0">
                <a:latin typeface="+mn-lt"/>
              </a:rPr>
              <a:t/>
            </a:r>
            <a:br>
              <a:rPr lang="hu-HU" sz="3600" b="1" dirty="0" smtClean="0">
                <a:latin typeface="+mn-lt"/>
              </a:rPr>
            </a:br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            a figyelmet és a  két évtizede tartó közös       </a:t>
            </a:r>
            <a:br>
              <a:rPr lang="hu-HU" sz="3200" b="1" dirty="0" smtClean="0">
                <a:solidFill>
                  <a:srgbClr val="C00000"/>
                </a:solidFill>
                <a:latin typeface="+mn-lt"/>
              </a:rPr>
            </a:br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           munkát, az eredményes együttműködést!   </a:t>
            </a:r>
            <a:r>
              <a:rPr lang="hu-HU" dirty="0" smtClean="0">
                <a:latin typeface="+mn-lt"/>
              </a:rPr>
              <a:t>	</a:t>
            </a:r>
            <a:r>
              <a:rPr lang="hu-HU" sz="2800" dirty="0" smtClean="0">
                <a:latin typeface="+mn-lt"/>
              </a:rPr>
              <a:t>		</a:t>
            </a:r>
            <a:r>
              <a:rPr lang="hu-HU" sz="2800" i="1" dirty="0" smtClean="0">
                <a:latin typeface="+mn-lt"/>
              </a:rPr>
              <a:t>    				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chemeClr val="tx2"/>
                </a:solidFill>
                <a:latin typeface="+mn-lt"/>
              </a:rPr>
            </a:br>
            <a:r>
              <a:rPr lang="hu-HU" sz="3200" b="1" dirty="0" smtClean="0">
                <a:solidFill>
                  <a:schemeClr val="tx2"/>
                </a:solidFill>
                <a:latin typeface="+mn-lt"/>
                <a:hlinkClick r:id="rId2"/>
              </a:rPr>
              <a:t> </a:t>
            </a:r>
            <a:r>
              <a:rPr lang="hu-HU" sz="2800" b="1" dirty="0" err="1" smtClean="0">
                <a:solidFill>
                  <a:schemeClr val="tx2"/>
                </a:solidFill>
                <a:latin typeface="+mn-lt"/>
                <a:hlinkClick r:id="rId2"/>
              </a:rPr>
              <a:t>info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  <a:hlinkClick r:id="rId2"/>
              </a:rPr>
              <a:t>@</a:t>
            </a:r>
            <a:r>
              <a:rPr lang="hu-HU" sz="2800" b="1" dirty="0" err="1" smtClean="0">
                <a:solidFill>
                  <a:schemeClr val="tx2"/>
                </a:solidFill>
                <a:latin typeface="+mn-lt"/>
                <a:hlinkClick r:id="rId2"/>
              </a:rPr>
              <a:t>kezmuvesalapitvany.hu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> 		</a:t>
            </a:r>
            <a:r>
              <a:rPr lang="hu-HU" sz="2800" b="1" dirty="0" smtClean="0">
                <a:solidFill>
                  <a:srgbClr val="C00000"/>
                </a:solidFill>
                <a:latin typeface="+mn-lt"/>
              </a:rPr>
              <a:t>       Dr. Tar Károlyné 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chemeClr val="tx2"/>
                </a:solidFill>
                <a:latin typeface="+mn-lt"/>
              </a:rPr>
            </a:br>
            <a:r>
              <a:rPr lang="hu-HU" sz="2800" b="1" dirty="0" err="1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www.kezmuvesalapitvany.hu</a:t>
            </a:r>
            <a:r>
              <a:rPr lang="hu-HU" sz="28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  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>                  </a:t>
            </a:r>
            <a:r>
              <a:rPr lang="hu-HU" sz="2800" i="1" dirty="0" smtClean="0">
                <a:solidFill>
                  <a:srgbClr val="C00000"/>
                </a:solidFill>
                <a:latin typeface="+mn-lt"/>
              </a:rPr>
              <a:t>Szoboszlai Katalin </a:t>
            </a: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/>
            </a:r>
            <a:br>
              <a:rPr lang="hu-HU" sz="2800" b="1" dirty="0" smtClean="0">
                <a:solidFill>
                  <a:schemeClr val="tx2"/>
                </a:solidFill>
                <a:latin typeface="+mn-lt"/>
              </a:rPr>
            </a:br>
            <a:r>
              <a:rPr lang="hu-HU" sz="28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hu-HU" sz="2800" b="1" dirty="0" smtClean="0">
                <a:solidFill>
                  <a:schemeClr val="bg2">
                    <a:lumMod val="25000"/>
                  </a:schemeClr>
                </a:solidFill>
                <a:latin typeface="+mn-lt"/>
              </a:rPr>
              <a:t>Tel.: 30/3667774 </a:t>
            </a:r>
            <a:endParaRPr lang="hu-HU" sz="2800" b="1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pic>
        <p:nvPicPr>
          <p:cNvPr id="26626" name="Picture 2" descr="C:\Users\Pc Arena\Documents\KÉZMŰVES Alapitvany\LOGÓK\Logo\Log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2536668" cy="1833067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32656"/>
            <a:ext cx="172819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76872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hu-HU" sz="1800" dirty="0" smtClean="0">
                <a:latin typeface="+mn-lt"/>
              </a:rPr>
              <a:t>	                                     </a:t>
            </a:r>
            <a:r>
              <a:rPr lang="hu-HU" sz="2000" i="1" dirty="0" smtClean="0">
                <a:latin typeface="Monotype Corsiva" pitchFamily="66" charset="0"/>
              </a:rPr>
              <a:t>A XIX sz. elejéről való </a:t>
            </a:r>
            <a:r>
              <a:rPr lang="hu-HU" sz="2000" i="1" dirty="0" err="1" smtClean="0">
                <a:solidFill>
                  <a:srgbClr val="C00000"/>
                </a:solidFill>
                <a:latin typeface="Monotype Corsiva" pitchFamily="66" charset="0"/>
              </a:rPr>
              <a:t>székelyszenterzsébeti</a:t>
            </a:r>
            <a:r>
              <a:rPr lang="hu-HU" sz="2000" i="1" dirty="0" smtClean="0">
                <a:solidFill>
                  <a:srgbClr val="C00000"/>
                </a:solidFill>
                <a:latin typeface="Monotype Corsiva" pitchFamily="66" charset="0"/>
              </a:rPr>
              <a:t> abroszközép </a:t>
            </a:r>
            <a:r>
              <a:rPr lang="hu-HU" sz="2000" i="1" dirty="0" smtClean="0">
                <a:latin typeface="Monotype Corsiva" pitchFamily="66" charset="0"/>
              </a:rPr>
              <a:t/>
            </a:r>
            <a:br>
              <a:rPr lang="hu-HU" sz="2000" i="1" dirty="0" smtClean="0">
                <a:latin typeface="Monotype Corsiva" pitchFamily="66" charset="0"/>
              </a:rPr>
            </a:br>
            <a:r>
              <a:rPr lang="hu-HU" sz="2000" i="1" dirty="0" smtClean="0">
                <a:latin typeface="Monotype Corsiva" pitchFamily="66" charset="0"/>
              </a:rPr>
              <a:t>			                                          sokat mondó motívuma </a:t>
            </a:r>
            <a:r>
              <a:rPr lang="hu-HU" sz="2000" b="1" i="1" dirty="0" smtClean="0">
                <a:solidFill>
                  <a:srgbClr val="C00000"/>
                </a:solidFill>
                <a:latin typeface="Monotype Corsiva" pitchFamily="66" charset="0"/>
              </a:rPr>
              <a:t>jelképe</a:t>
            </a:r>
            <a:r>
              <a:rPr lang="hu-HU" sz="2000" i="1" dirty="0" smtClean="0">
                <a:solidFill>
                  <a:srgbClr val="C00000"/>
                </a:solidFill>
                <a:latin typeface="Monotype Corsiva" pitchFamily="66" charset="0"/>
              </a:rPr>
              <a:t> </a:t>
            </a:r>
            <a:r>
              <a:rPr lang="hu-HU" sz="2000" i="1" dirty="0" smtClean="0">
                <a:latin typeface="Monotype Corsiva" pitchFamily="66" charset="0"/>
              </a:rPr>
              <a:t>az</a:t>
            </a:r>
            <a:br>
              <a:rPr lang="hu-HU" sz="2000" i="1" dirty="0" smtClean="0">
                <a:latin typeface="Monotype Corsiva" pitchFamily="66" charset="0"/>
              </a:rPr>
            </a:br>
            <a:r>
              <a:rPr lang="hu-HU" sz="2000" i="1" dirty="0" smtClean="0">
                <a:latin typeface="Monotype Corsiva" pitchFamily="66" charset="0"/>
              </a:rPr>
              <a:t> 			                      Országos Ifjúsági Népi Kézműves Pályázatnak</a:t>
            </a:r>
            <a:r>
              <a:rPr lang="hu-HU" sz="2000" b="1" i="1" dirty="0" smtClean="0">
                <a:latin typeface="Monotype Corsiva" pitchFamily="66" charset="0"/>
              </a:rPr>
              <a:t>.</a:t>
            </a:r>
            <a:endParaRPr lang="hu-HU" sz="2000" b="1" i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>
              <a:buNone/>
            </a:pPr>
            <a:endParaRPr lang="hu-HU" dirty="0" smtClean="0">
              <a:latin typeface="+mn-lt"/>
            </a:endParaRPr>
          </a:p>
          <a:p>
            <a:pPr>
              <a:buNone/>
            </a:pPr>
            <a:r>
              <a:rPr lang="hu-HU" sz="3600" dirty="0" smtClean="0">
                <a:latin typeface="+mn-lt"/>
              </a:rPr>
              <a:t>   </a:t>
            </a:r>
          </a:p>
          <a:p>
            <a:pPr>
              <a:buNone/>
            </a:pPr>
            <a:r>
              <a:rPr lang="hu-HU" sz="2400" b="1" dirty="0" smtClean="0">
                <a:latin typeface="+mn-lt"/>
              </a:rPr>
              <a:t>                                                      </a:t>
            </a:r>
            <a:r>
              <a:rPr lang="hu-HU" sz="2400" dirty="0" smtClean="0">
                <a:latin typeface="+mn-lt"/>
              </a:rPr>
              <a:t>Mottónk:</a:t>
            </a:r>
            <a:endParaRPr lang="hu-HU" sz="2400" dirty="0" smtClean="0">
              <a:latin typeface="+mn-lt"/>
            </a:endParaRPr>
          </a:p>
          <a:p>
            <a:pPr algn="ctr">
              <a:buNone/>
            </a:pPr>
            <a:r>
              <a:rPr lang="hu-HU" sz="3600" dirty="0" smtClean="0">
                <a:latin typeface="Gill Sans MT Condensed" pitchFamily="34" charset="-18"/>
              </a:rPr>
              <a:t> </a:t>
            </a:r>
            <a:r>
              <a:rPr lang="hu-HU" b="1" dirty="0" smtClean="0">
                <a:latin typeface="Monotype Corsiva" pitchFamily="66" charset="0"/>
              </a:rPr>
              <a:t>„Kultúrát nem lehet örökölni.</a:t>
            </a:r>
          </a:p>
          <a:p>
            <a:pPr algn="ctr">
              <a:buNone/>
            </a:pPr>
            <a:r>
              <a:rPr lang="hu-HU" b="1" dirty="0" smtClean="0">
                <a:latin typeface="Monotype Corsiva" pitchFamily="66" charset="0"/>
              </a:rPr>
              <a:t>    Az elődök kultúrája egy-kettőre elpárolog,</a:t>
            </a:r>
          </a:p>
          <a:p>
            <a:pPr algn="ctr">
              <a:buNone/>
            </a:pPr>
            <a:r>
              <a:rPr lang="hu-HU" b="1" dirty="0" smtClean="0">
                <a:latin typeface="Monotype Corsiva" pitchFamily="66" charset="0"/>
              </a:rPr>
              <a:t>    ha minden nemzedék újra meg</a:t>
            </a:r>
          </a:p>
          <a:p>
            <a:pPr algn="ctr">
              <a:buNone/>
            </a:pPr>
            <a:r>
              <a:rPr lang="hu-HU" b="1" dirty="0" smtClean="0">
                <a:latin typeface="Monotype Corsiva" pitchFamily="66" charset="0"/>
              </a:rPr>
              <a:t> újra meg nem szerzi azt magának.”</a:t>
            </a:r>
          </a:p>
          <a:p>
            <a:pPr>
              <a:buNone/>
            </a:pPr>
            <a:r>
              <a:rPr lang="hu-HU" b="1" dirty="0" smtClean="0">
                <a:latin typeface="Monotype Corsiva" pitchFamily="66" charset="0"/>
              </a:rPr>
              <a:t>					            Kodály Zoltán</a:t>
            </a:r>
          </a:p>
          <a:p>
            <a:pPr>
              <a:buNone/>
            </a:pPr>
            <a:endParaRPr lang="hu-HU" b="1" dirty="0" smtClean="0">
              <a:latin typeface="Monotype Corsiva" pitchFamily="66" charset="0"/>
            </a:endParaRPr>
          </a:p>
          <a:p>
            <a:pPr>
              <a:buNone/>
            </a:pPr>
            <a:endParaRPr lang="hu-HU" b="1" dirty="0" smtClean="0">
              <a:latin typeface="Monotype Corsiva" pitchFamily="66" charset="0"/>
            </a:endParaRPr>
          </a:p>
          <a:p>
            <a:pPr>
              <a:buNone/>
            </a:pPr>
            <a:endParaRPr lang="hu-HU" b="1" dirty="0" smtClean="0">
              <a:latin typeface="Monotype Corsiva" pitchFamily="66" charset="0"/>
            </a:endParaRPr>
          </a:p>
          <a:p>
            <a:pPr>
              <a:buNone/>
            </a:pPr>
            <a:endParaRPr lang="hu-HU" b="1" dirty="0" smtClean="0">
              <a:latin typeface="Monotype Corsiva" pitchFamily="66" charset="0"/>
            </a:endParaRPr>
          </a:p>
          <a:p>
            <a:pPr>
              <a:buNone/>
            </a:pPr>
            <a:endParaRPr lang="hu-HU" b="1" dirty="0">
              <a:latin typeface="Monotype Corsiva" pitchFamily="66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58593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c Arena\Documents\KÉZMŰVES Alapitvany\LOGÓK\Logo\Log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700808" y="6605972"/>
            <a:ext cx="697532" cy="504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1. Az indulás, az előzmények</a:t>
            </a:r>
            <a:endParaRPr lang="hu-HU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788024" cy="5517232"/>
          </a:xfrm>
          <a:solidFill>
            <a:schemeClr val="bg1"/>
          </a:solidFill>
        </p:spPr>
        <p:txBody>
          <a:bodyPr>
            <a:normAutofit fontScale="55000" lnSpcReduction="20000"/>
          </a:bodyPr>
          <a:lstStyle/>
          <a:p>
            <a:r>
              <a:rPr lang="hu-HU" sz="4000" dirty="0" smtClean="0">
                <a:latin typeface="+mn-lt"/>
                <a:cs typeface="Times New Roman" pitchFamily="18" charset="0"/>
              </a:rPr>
              <a:t>A Kézműves Alapítvány és az ÚÁMK Közösségi Háza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1993</a:t>
            </a:r>
            <a:r>
              <a:rPr lang="hu-HU" sz="4000" dirty="0" smtClean="0">
                <a:latin typeface="+mn-lt"/>
                <a:cs typeface="Times New Roman" pitchFamily="18" charset="0"/>
              </a:rPr>
              <a:t>-ban, </a:t>
            </a:r>
            <a:r>
              <a:rPr lang="hu-HU" sz="4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Debrecen Szabad Királyi Várossá nyilvánítása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300.</a:t>
            </a:r>
            <a:r>
              <a:rPr lang="hu-HU" sz="4000" dirty="0" smtClean="0">
                <a:latin typeface="+mn-lt"/>
                <a:cs typeface="Times New Roman" pitchFamily="18" charset="0"/>
              </a:rPr>
              <a:t> évfordulója tiszteletére hirdette meg először a fiataloknak szóló kézműves pályázatot. E helyi pályázat országos érdeklődést váltott ki és számos más településről is érkeztek pályamunkák.</a:t>
            </a:r>
          </a:p>
          <a:p>
            <a:pPr>
              <a:buNone/>
            </a:pPr>
            <a:endParaRPr lang="hu-HU" sz="4000" dirty="0" smtClean="0">
              <a:latin typeface="+mn-lt"/>
              <a:cs typeface="Times New Roman" pitchFamily="18" charset="0"/>
            </a:endParaRPr>
          </a:p>
          <a:p>
            <a:r>
              <a:rPr lang="hu-HU" sz="4000" dirty="0" smtClean="0">
                <a:latin typeface="+mn-lt"/>
                <a:cs typeface="Times New Roman" pitchFamily="18" charset="0"/>
              </a:rPr>
              <a:t>Ez késztetett bennünket arra, hogy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1995-ben a Honfoglalás 1100. </a:t>
            </a:r>
            <a:r>
              <a:rPr lang="hu-HU" sz="40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évfordulója tiszteletére </a:t>
            </a:r>
            <a:r>
              <a:rPr lang="hu-HU" sz="40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hu-HU" sz="4000" dirty="0" smtClean="0">
                <a:latin typeface="+mn-lt"/>
                <a:cs typeface="Times New Roman" pitchFamily="18" charset="0"/>
              </a:rPr>
              <a:t>– most már együttműködő és szervező társakat keresve – immár hét civil szervezet és intézmény összefogásával meghirdettük az 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I. Országos Ifjúsági Népi Kézműves Pályázatot.</a:t>
            </a:r>
          </a:p>
          <a:p>
            <a:pPr>
              <a:buNone/>
            </a:pPr>
            <a:r>
              <a:rPr lang="hu-HU" dirty="0" smtClean="0">
                <a:latin typeface="+mn-lt"/>
              </a:rPr>
              <a:t> </a:t>
            </a:r>
          </a:p>
          <a:p>
            <a:endParaRPr lang="hu-HU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Pc Arena\Pictures\Kép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49079"/>
            <a:ext cx="4355976" cy="2708921"/>
          </a:xfrm>
          <a:prstGeom prst="rect">
            <a:avLst/>
          </a:prstGeom>
          <a:noFill/>
        </p:spPr>
      </p:pic>
      <p:pic>
        <p:nvPicPr>
          <p:cNvPr id="1027" name="Picture 3" descr="C:\Users\Pc Arena\Pictures\meghívó 19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340768"/>
            <a:ext cx="4283968" cy="27101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Pc Arena\Documents\OINK Pályázat  mun  kaanyagok 1993-2013\1995  1\1.oinkp újságcik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842493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  <a:solidFill>
            <a:schemeClr val="accent2"/>
          </a:solidFill>
        </p:spPr>
        <p:txBody>
          <a:bodyPr>
            <a:normAutofit/>
          </a:bodyPr>
          <a:lstStyle/>
          <a:p>
            <a:pPr algn="l"/>
            <a:r>
              <a:rPr lang="hu-HU" sz="3200" b="1" dirty="0" smtClean="0">
                <a:solidFill>
                  <a:srgbClr val="C00000"/>
                </a:solidFill>
                <a:latin typeface="+mn-lt"/>
              </a:rPr>
              <a:t>                             </a:t>
            </a:r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2. Meghirdetők</a:t>
            </a:r>
            <a:endParaRPr lang="hu-HU" sz="2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1"/>
          </p:nvPr>
        </p:nvSpPr>
        <p:spPr>
          <a:xfrm>
            <a:off x="0" y="1340768"/>
            <a:ext cx="4716016" cy="551723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hu-HU" sz="5600" b="1" dirty="0" smtClean="0">
              <a:latin typeface="+mn-lt"/>
              <a:cs typeface="Times New Roman" pitchFamily="18" charset="0"/>
            </a:endParaRPr>
          </a:p>
          <a:p>
            <a:pPr>
              <a:buNone/>
            </a:pPr>
            <a:r>
              <a:rPr lang="hu-HU" sz="9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1995-ben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Kézműves Alapítvány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Örökség Gyermek Népművészeti Egyesület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Pályakezdő Fiatalok Esély  Alapítványa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ÚÁMK Közösségi Háza és Kézműves Szakiskolája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Magyar Művelődési Int.</a:t>
            </a:r>
          </a:p>
          <a:p>
            <a:r>
              <a:rPr lang="hu-HU" sz="10400" b="1" dirty="0" smtClean="0">
                <a:latin typeface="+mn-lt"/>
                <a:cs typeface="Times New Roman" pitchFamily="18" charset="0"/>
              </a:rPr>
              <a:t>Ipari és kereskedelmi Minisztérium</a:t>
            </a:r>
            <a:r>
              <a:rPr lang="hu-HU" sz="11200" b="1" dirty="0" smtClean="0">
                <a:latin typeface="+mn-lt"/>
              </a:rPr>
              <a:t/>
            </a:r>
            <a:br>
              <a:rPr lang="hu-HU" sz="11200" b="1" dirty="0" smtClean="0">
                <a:latin typeface="+mn-lt"/>
              </a:rPr>
            </a:br>
            <a:r>
              <a:rPr lang="hu-HU" sz="7000" dirty="0" smtClean="0">
                <a:latin typeface="+mn-lt"/>
              </a:rPr>
              <a:t/>
            </a:r>
            <a:br>
              <a:rPr lang="hu-HU" sz="7000" dirty="0" smtClean="0">
                <a:latin typeface="+mn-lt"/>
              </a:rPr>
            </a:br>
            <a:r>
              <a:rPr lang="hu-HU" b="1" cap="all" dirty="0" smtClean="0">
                <a:latin typeface="+mn-lt"/>
              </a:rPr>
              <a:t> </a:t>
            </a:r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r>
              <a:rPr lang="hu-HU" sz="10400" b="1" i="1" dirty="0" smtClean="0">
                <a:latin typeface="+mn-lt"/>
              </a:rPr>
              <a:t>1997</a:t>
            </a:r>
            <a:r>
              <a:rPr lang="hu-HU" sz="8000" b="1" i="1" dirty="0" smtClean="0">
                <a:latin typeface="+mn-lt"/>
              </a:rPr>
              <a:t>-től változtak a meghirdetők és azóta is folyamatosan ugyanazok.</a:t>
            </a:r>
            <a:r>
              <a:rPr lang="hu-HU" b="1" i="1" dirty="0" smtClean="0">
                <a:latin typeface="+mn-lt"/>
              </a:rPr>
              <a:t/>
            </a:r>
            <a:br>
              <a:rPr lang="hu-HU" b="1" i="1" dirty="0" smtClean="0">
                <a:latin typeface="+mn-lt"/>
              </a:rPr>
            </a:br>
            <a:r>
              <a:rPr lang="hu-HU" b="1" dirty="0" smtClean="0">
                <a:latin typeface="+mn-lt"/>
              </a:rPr>
              <a:t> </a:t>
            </a:r>
            <a:r>
              <a:rPr lang="hu-HU" dirty="0" smtClean="0">
                <a:latin typeface="+mn-lt"/>
              </a:rPr>
              <a:t/>
            </a:r>
            <a:br>
              <a:rPr lang="hu-HU" dirty="0" smtClean="0">
                <a:latin typeface="+mn-lt"/>
              </a:rPr>
            </a:br>
            <a:endParaRPr lang="hu-HU" dirty="0" smtClean="0">
              <a:latin typeface="+mn-lt"/>
            </a:endParaRPr>
          </a:p>
          <a:p>
            <a:endParaRPr lang="hu-HU" dirty="0">
              <a:latin typeface="+mn-lt"/>
            </a:endParaRPr>
          </a:p>
        </p:txBody>
      </p:sp>
      <p:sp>
        <p:nvSpPr>
          <p:cNvPr id="9" name="Tartalom helye 8"/>
          <p:cNvSpPr>
            <a:spLocks noGrp="1"/>
          </p:cNvSpPr>
          <p:nvPr>
            <p:ph sz="half" idx="2"/>
          </p:nvPr>
        </p:nvSpPr>
        <p:spPr>
          <a:xfrm>
            <a:off x="4716016" y="1340768"/>
            <a:ext cx="4427984" cy="5517232"/>
          </a:xfrm>
          <a:solidFill>
            <a:schemeClr val="bg1"/>
          </a:solidFill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hu-HU" sz="6000" b="1" dirty="0" smtClean="0">
              <a:latin typeface="+mn-lt"/>
              <a:cs typeface="Times New Roman" pitchFamily="18" charset="0"/>
            </a:endParaRPr>
          </a:p>
          <a:p>
            <a:pPr>
              <a:buNone/>
            </a:pPr>
            <a:r>
              <a:rPr lang="hu-HU" sz="96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2013-ban</a:t>
            </a:r>
          </a:p>
          <a:p>
            <a:r>
              <a:rPr lang="hu-HU" sz="11200" b="1" dirty="0" smtClean="0">
                <a:latin typeface="+mn-lt"/>
                <a:cs typeface="Times New Roman" pitchFamily="18" charset="0"/>
              </a:rPr>
              <a:t>Emberi Erőforrások</a:t>
            </a:r>
          </a:p>
          <a:p>
            <a:pPr>
              <a:buNone/>
            </a:pPr>
            <a:r>
              <a:rPr lang="hu-HU" sz="11200" b="1" dirty="0" smtClean="0">
                <a:latin typeface="+mn-lt"/>
                <a:cs typeface="Times New Roman" pitchFamily="18" charset="0"/>
              </a:rPr>
              <a:t>    Minisztériuma</a:t>
            </a:r>
          </a:p>
          <a:p>
            <a:r>
              <a:rPr lang="hu-HU" sz="11200" b="1" dirty="0" smtClean="0">
                <a:latin typeface="+mn-lt"/>
                <a:cs typeface="Times New Roman" pitchFamily="18" charset="0"/>
              </a:rPr>
              <a:t>Hagyományok Háza</a:t>
            </a:r>
          </a:p>
          <a:p>
            <a:r>
              <a:rPr lang="hu-HU" sz="11200" b="1" dirty="0" smtClean="0">
                <a:latin typeface="+mn-lt"/>
                <a:cs typeface="Times New Roman" pitchFamily="18" charset="0"/>
              </a:rPr>
              <a:t>Népművészeti Egyesületek Szövetsége</a:t>
            </a:r>
          </a:p>
          <a:p>
            <a:r>
              <a:rPr lang="hu-HU" sz="11200" b="1" dirty="0" smtClean="0">
                <a:latin typeface="+mn-lt"/>
                <a:cs typeface="Times New Roman" pitchFamily="18" charset="0"/>
              </a:rPr>
              <a:t>Kézműves Alapítvány</a:t>
            </a:r>
          </a:p>
          <a:p>
            <a:r>
              <a:rPr lang="hu-HU" sz="11200" b="1" dirty="0" smtClean="0">
                <a:latin typeface="+mn-lt"/>
                <a:cs typeface="Times New Roman" pitchFamily="18" charset="0"/>
              </a:rPr>
              <a:t>Debreceni Művelődési Központ</a:t>
            </a:r>
            <a:endParaRPr lang="hu-HU" sz="11200" b="1" dirty="0">
              <a:latin typeface="+mn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600" b="1" dirty="0" smtClean="0">
                <a:solidFill>
                  <a:schemeClr val="bg1"/>
                </a:solidFill>
                <a:latin typeface="+mn-lt"/>
              </a:rPr>
              <a:t>3. A pályázat célja</a:t>
            </a:r>
            <a:endParaRPr lang="hu-HU" sz="36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0" y="1412776"/>
            <a:ext cx="6516216" cy="544522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sz="3300" b="1" i="1" dirty="0" smtClean="0">
                <a:latin typeface="+mn-lt"/>
              </a:rPr>
              <a:t>A pályázat kiíróinak a kezdetektől változatlan a  </a:t>
            </a:r>
          </a:p>
          <a:p>
            <a:pPr>
              <a:buNone/>
            </a:pPr>
            <a:r>
              <a:rPr lang="hu-HU" sz="3300" b="1" i="1" dirty="0" smtClean="0">
                <a:latin typeface="+mn-lt"/>
              </a:rPr>
              <a:t>célja: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- lehetőséget teremtsenek, késztetést adjanak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a hazánkban és a határainkon túl élő, a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hagyományos kézműves tevékenységekkel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foglakozó fiataloknak a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bemutatkozásra, </a:t>
            </a:r>
          </a:p>
          <a:p>
            <a:pPr>
              <a:buNone/>
            </a:pP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megmérettetésre, hagyományápoló, alkotó </a:t>
            </a:r>
          </a:p>
          <a:p>
            <a:pPr>
              <a:buNone/>
            </a:pP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tevékenységük fejlesztésére,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- hogy szélesebb körben is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megismertessé</a:t>
            </a:r>
            <a:r>
              <a:rPr lang="hu-HU" sz="3400" b="1" dirty="0" smtClean="0">
                <a:latin typeface="+mn-lt"/>
              </a:rPr>
              <a:t>k a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népi kézművességgel foglalkozó gyermek – 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és ifjúsági </a:t>
            </a: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alkotókat és alkotóközösségeket</a:t>
            </a:r>
            <a:r>
              <a:rPr lang="hu-HU" sz="3400" b="1" dirty="0" smtClean="0">
                <a:latin typeface="+mn-lt"/>
              </a:rPr>
              <a:t>,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a pályázat és kapcsolódó programjai  által </a:t>
            </a:r>
          </a:p>
          <a:p>
            <a:pPr>
              <a:buNone/>
            </a:pPr>
            <a:r>
              <a:rPr lang="hu-HU" sz="3400" b="1" dirty="0" smtClean="0">
                <a:solidFill>
                  <a:srgbClr val="C00000"/>
                </a:solidFill>
                <a:latin typeface="+mn-lt"/>
              </a:rPr>
              <a:t>szakmai segítséget </a:t>
            </a:r>
            <a:r>
              <a:rPr lang="hu-HU" sz="3400" b="1" dirty="0" smtClean="0">
                <a:latin typeface="+mn-lt"/>
              </a:rPr>
              <a:t>nyújtsanak a  magyar</a:t>
            </a:r>
          </a:p>
          <a:p>
            <a:pPr>
              <a:buNone/>
            </a:pPr>
            <a:r>
              <a:rPr lang="hu-HU" sz="3400" b="1" dirty="0" smtClean="0">
                <a:latin typeface="+mn-lt"/>
              </a:rPr>
              <a:t>tárgyi kultúra hagyományainak átörökítéséhez.</a:t>
            </a:r>
          </a:p>
          <a:p>
            <a:endParaRPr lang="hu-HU" dirty="0">
              <a:latin typeface="+mn-lt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D:\Ifjú Kézművesek IX  Országos Kiáll megnyitója 2011 foto Horváth Katalin\07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70" y="1844824"/>
            <a:ext cx="3059830" cy="45708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hu-HU" sz="3200" b="1" dirty="0" smtClean="0">
                <a:solidFill>
                  <a:schemeClr val="bg1"/>
                </a:solidFill>
                <a:latin typeface="+mn-lt"/>
              </a:rPr>
              <a:t>4. Pályázati kategóriák</a:t>
            </a:r>
            <a:endParaRPr lang="hu-HU" sz="32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hu-HU" sz="4000" b="1" dirty="0" smtClean="0">
                <a:solidFill>
                  <a:srgbClr val="C00000"/>
                </a:solidFill>
                <a:latin typeface="+mn-lt"/>
              </a:rPr>
              <a:t>          Szakmai:</a:t>
            </a:r>
          </a:p>
          <a:p>
            <a:pPr>
              <a:buNone/>
            </a:pPr>
            <a:r>
              <a:rPr lang="hu-HU" sz="4000" b="1" dirty="0" smtClean="0">
                <a:solidFill>
                  <a:srgbClr val="C00000"/>
                </a:solidFill>
                <a:latin typeface="+mn-lt"/>
              </a:rPr>
              <a:t>		</a:t>
            </a:r>
            <a:r>
              <a:rPr lang="hu-HU" sz="4000" b="1" dirty="0" smtClean="0">
                <a:latin typeface="+mn-lt"/>
              </a:rPr>
              <a:t>                1. bőrműves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		                2. fafaragás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		                3. fazekas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		                4. fonható szálas anyag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		                5. hímzés - csipke - viselet - népi ékszer </a:t>
            </a:r>
          </a:p>
          <a:p>
            <a:pPr lvl="2">
              <a:buNone/>
            </a:pPr>
            <a:r>
              <a:rPr lang="hu-HU" sz="4000" b="1" dirty="0" smtClean="0">
                <a:latin typeface="+mn-lt"/>
              </a:rPr>
              <a:t>		</a:t>
            </a:r>
            <a:r>
              <a:rPr lang="hu-HU" sz="4000" dirty="0" smtClean="0">
                <a:latin typeface="+mn-lt"/>
              </a:rPr>
              <a:t>     </a:t>
            </a:r>
            <a:r>
              <a:rPr lang="hu-HU" sz="4000" b="1" dirty="0" smtClean="0">
                <a:latin typeface="+mn-lt"/>
              </a:rPr>
              <a:t>6</a:t>
            </a:r>
            <a:r>
              <a:rPr lang="hu-HU" sz="4000" b="1" dirty="0" smtClean="0">
                <a:latin typeface="+mn-lt"/>
              </a:rPr>
              <a:t>. népi gyermekjáték - tojásfestés – 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 		                    gyertyaöntés – mézeskalács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		                7. szövés - nemez 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          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</a:rPr>
              <a:t>Életkor</a:t>
            </a:r>
            <a:r>
              <a:rPr lang="hu-HU" sz="4000" b="1" dirty="0" smtClean="0">
                <a:latin typeface="+mn-lt"/>
              </a:rPr>
              <a:t> szerint:  10-15  és 16-25 évesek. </a:t>
            </a:r>
          </a:p>
          <a:p>
            <a:pPr>
              <a:buNone/>
            </a:pPr>
            <a:r>
              <a:rPr lang="hu-HU" sz="4000" b="1" dirty="0" smtClean="0">
                <a:latin typeface="+mn-lt"/>
              </a:rPr>
              <a:t>           </a:t>
            </a:r>
            <a:r>
              <a:rPr lang="hu-HU" sz="4000" b="1" dirty="0" smtClean="0">
                <a:solidFill>
                  <a:srgbClr val="C00000"/>
                </a:solidFill>
                <a:latin typeface="+mn-lt"/>
              </a:rPr>
              <a:t>Egyéni és közösségi </a:t>
            </a:r>
            <a:r>
              <a:rPr lang="hu-HU" sz="4000" b="1" dirty="0" smtClean="0">
                <a:latin typeface="+mn-lt"/>
              </a:rPr>
              <a:t>részvételi lehetőség.</a:t>
            </a:r>
          </a:p>
          <a:p>
            <a:endParaRPr lang="hu-HU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632"/>
            <a:ext cx="122413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Pc Arena\Documents\OINK Pályázat  mun  kaanyagok 1993-2013\2003  5\2003kézpályázati képek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2206121" cy="1484784"/>
          </a:xfrm>
          <a:prstGeom prst="rect">
            <a:avLst/>
          </a:prstGeom>
          <a:noFill/>
        </p:spPr>
      </p:pic>
      <p:pic>
        <p:nvPicPr>
          <p:cNvPr id="3" name="Picture 3" descr="C:\Users\Pc Arena\Documents\OINK Pályázat  mun  kaanyagok 1993-2013\2003  5\2003kézpályázati képek\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335404" cy="1512168"/>
          </a:xfrm>
          <a:prstGeom prst="rect">
            <a:avLst/>
          </a:prstGeom>
          <a:noFill/>
        </p:spPr>
      </p:pic>
      <p:pic>
        <p:nvPicPr>
          <p:cNvPr id="4" name="Picture 5" descr="C:\Users\Pc Arena\Documents\OINK Pályázat  mun  kaanyagok 1993-2013\2009  8\fotók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2339752" cy="1800200"/>
          </a:xfrm>
          <a:prstGeom prst="rect">
            <a:avLst/>
          </a:prstGeom>
          <a:noFill/>
        </p:spPr>
      </p:pic>
      <p:pic>
        <p:nvPicPr>
          <p:cNvPr id="5" name="Picture 7" descr="C:\Users\Pc Arena\Documents\OINK Pályázat  mun  kaanyagok 1993-2013\2003  5\2003kézpályázati képek\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0"/>
            <a:ext cx="1728192" cy="2405022"/>
          </a:xfrm>
          <a:prstGeom prst="rect">
            <a:avLst/>
          </a:prstGeom>
          <a:noFill/>
        </p:spPr>
      </p:pic>
      <p:pic>
        <p:nvPicPr>
          <p:cNvPr id="6" name="Picture 4" descr="C:\Users\Pc Arena\Documents\OINK Pályázat  mun  kaanyagok 1993-2013\2003  5\2003kézpályázati képek\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420888"/>
            <a:ext cx="829987" cy="1412776"/>
          </a:xfrm>
          <a:prstGeom prst="rect">
            <a:avLst/>
          </a:prstGeom>
          <a:noFill/>
        </p:spPr>
      </p:pic>
      <p:pic>
        <p:nvPicPr>
          <p:cNvPr id="7" name="Picture 7" descr="C:\Users\Pc Arena\Documents\OINK Pályázat  mun  kaanyagok 1993-2013\OINK Pályázat fotók\2011\2011.11.04. IX.OINKP\Katalógusba\szálasanyag\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752" y="1772816"/>
            <a:ext cx="2344123" cy="1800200"/>
          </a:xfrm>
          <a:prstGeom prst="rect">
            <a:avLst/>
          </a:prstGeom>
          <a:noFill/>
        </p:spPr>
      </p:pic>
      <p:pic>
        <p:nvPicPr>
          <p:cNvPr id="8" name="Picture 11" descr="C:\Users\Pc Arena\Documents\OINK Pályázat  mun  kaanyagok 1993-2013\OINK Pályázat fotók\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1844824"/>
            <a:ext cx="1545261" cy="1120420"/>
          </a:xfrm>
          <a:prstGeom prst="rect">
            <a:avLst/>
          </a:prstGeom>
          <a:noFill/>
        </p:spPr>
      </p:pic>
      <p:pic>
        <p:nvPicPr>
          <p:cNvPr id="9" name="Picture 6" descr="C:\Users\Pc Arena\Documents\OINK Pályázat  mun  kaanyagok 1993-2013\OINK Pályázat fotók\2011\2011.11.04. IX.OINKP\Katalógusba\faragás-bútor\2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24128" y="3140968"/>
            <a:ext cx="2880320" cy="1872208"/>
          </a:xfrm>
          <a:prstGeom prst="rect">
            <a:avLst/>
          </a:prstGeom>
          <a:noFill/>
        </p:spPr>
      </p:pic>
      <p:pic>
        <p:nvPicPr>
          <p:cNvPr id="10" name="Picture 8" descr="C:\Users\Pc Arena\Documents\OINK Pályázat  mun  kaanyagok 1993-2013\2003  5\2003kézpályázati képek\1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36096" y="2420888"/>
            <a:ext cx="1305715" cy="980728"/>
          </a:xfrm>
          <a:prstGeom prst="rect">
            <a:avLst/>
          </a:prstGeom>
          <a:noFill/>
        </p:spPr>
      </p:pic>
      <p:pic>
        <p:nvPicPr>
          <p:cNvPr id="11" name="Picture 10" descr="C:\Users\Pc Arena\Documents\OINK Pályázat  mun  kaanyagok 1993-2013\OINK Pályázat fotók\2011\2011.11.04. IX.OINKP\Katalógusba\kisképek\7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91680" y="3933056"/>
            <a:ext cx="1152128" cy="985088"/>
          </a:xfrm>
          <a:prstGeom prst="rect">
            <a:avLst/>
          </a:prstGeom>
          <a:noFill/>
        </p:spPr>
      </p:pic>
      <p:pic>
        <p:nvPicPr>
          <p:cNvPr id="12" name="Picture 6" descr="C:\Users\Pc Arena\Documents\OINK Pályázat  mun  kaanyagok 1993-2013\2003  5\2003kézpályázati képek\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27784" y="5009448"/>
            <a:ext cx="1949450" cy="1848551"/>
          </a:xfrm>
          <a:prstGeom prst="rect">
            <a:avLst/>
          </a:prstGeom>
          <a:noFill/>
        </p:spPr>
      </p:pic>
      <p:pic>
        <p:nvPicPr>
          <p:cNvPr id="13" name="Picture 4" descr="C:\Users\Pc Arena\Documents\OINK Pályázat  mun  kaanyagok 1993-2013\2003  5\2003kézpályázati képek\84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699792" y="3861048"/>
            <a:ext cx="2047815" cy="1124744"/>
          </a:xfrm>
          <a:prstGeom prst="rect">
            <a:avLst/>
          </a:prstGeom>
          <a:noFill/>
        </p:spPr>
      </p:pic>
      <p:pic>
        <p:nvPicPr>
          <p:cNvPr id="14" name="Picture 3" descr="C:\Users\Pc Arena\Documents\OINK Pályázat  mun  kaanyagok 1993-2013\2001  4\díjazottak2001\42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44008" y="5013176"/>
            <a:ext cx="2258503" cy="1844824"/>
          </a:xfrm>
          <a:prstGeom prst="rect">
            <a:avLst/>
          </a:prstGeom>
          <a:noFill/>
        </p:spPr>
      </p:pic>
      <p:pic>
        <p:nvPicPr>
          <p:cNvPr id="15" name="Picture 8" descr="C:\Users\Pc Arena\Documents\OINK Pályázat  mun  kaanyagok 1993-2013\OINK Pályázat fotók\2011\2011.11.04. IX.OINKP\Katalógusba\szőttes -nemez\09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5013177"/>
            <a:ext cx="2555776" cy="1844824"/>
          </a:xfrm>
          <a:prstGeom prst="rect">
            <a:avLst/>
          </a:prstGeom>
          <a:noFill/>
        </p:spPr>
      </p:pic>
      <p:pic>
        <p:nvPicPr>
          <p:cNvPr id="17" name="Picture 2" descr="C:\Users\Pc Arena\Documents\OINK Pályázat  mun  kaanyagok 1993-2013\2001  4\díjazottak2001\Harangozó Rita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16320" y="2924944"/>
            <a:ext cx="1227680" cy="1052736"/>
          </a:xfrm>
          <a:prstGeom prst="rect">
            <a:avLst/>
          </a:prstGeom>
          <a:noFill/>
        </p:spPr>
      </p:pic>
      <p:pic>
        <p:nvPicPr>
          <p:cNvPr id="18" name="Kép 17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788024" y="3933056"/>
            <a:ext cx="864096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Pc Arena\Documents\OINK Pályázat  mun  kaanyagok 1993-2013\OINK Pályázat fotók\76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16588" y="4939421"/>
            <a:ext cx="2427412" cy="1918579"/>
          </a:xfrm>
          <a:prstGeom prst="rect">
            <a:avLst/>
          </a:prstGeom>
          <a:noFill/>
        </p:spPr>
      </p:pic>
      <p:pic>
        <p:nvPicPr>
          <p:cNvPr id="4099" name="Picture 3" descr="C:\Users\Pc Arena\Documents\OINK Pályázat  mun  kaanyagok 1993-2013\OINK Pályázat fotók\8. 2009\fotók\14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516216" y="116632"/>
            <a:ext cx="2627784" cy="1882267"/>
          </a:xfrm>
          <a:prstGeom prst="rect">
            <a:avLst/>
          </a:prstGeom>
          <a:noFill/>
        </p:spPr>
      </p:pic>
      <p:pic>
        <p:nvPicPr>
          <p:cNvPr id="4100" name="Picture 4" descr="C:\Users\Pc Arena\Documents\OINK Pályázat  mun  kaanyagok 1993-2013\OINK Pályázat fotók\63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3501008"/>
            <a:ext cx="1789300" cy="12930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2341</TotalTime>
  <Words>1417</Words>
  <Application>Microsoft Office PowerPoint</Application>
  <PresentationFormat>Diavetítés a képernyőre (4:3 oldalarány)</PresentationFormat>
  <Paragraphs>277</Paragraphs>
  <Slides>29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0" baseType="lpstr">
      <vt:lpstr>Office-téma</vt:lpstr>
      <vt:lpstr>     Dr. Tar Károlyné    Országos Ifjúsági Népi Kézműves Pályázat   </vt:lpstr>
      <vt:lpstr>20 évről  - 15 percben</vt:lpstr>
      <vt:lpstr>                                      A XIX sz. elejéről való székelyszenterzsébeti abroszközép                                               sokat mondó motívuma jelképe az                           Országos Ifjúsági Népi Kézműves Pályázatnak.</vt:lpstr>
      <vt:lpstr>1. Az indulás, az előzmények</vt:lpstr>
      <vt:lpstr>5. dia</vt:lpstr>
      <vt:lpstr>                             2. Meghirdetők</vt:lpstr>
      <vt:lpstr>3. A pályázat célja</vt:lpstr>
      <vt:lpstr>4. Pályázati kategóriák</vt:lpstr>
      <vt:lpstr>9. dia</vt:lpstr>
      <vt:lpstr>              5. A pályázat megvalósításában részt              vett intézmények és szervezetek</vt:lpstr>
      <vt:lpstr>                6. Mesterek, szakemberek szerepe</vt:lpstr>
      <vt:lpstr>12. dia</vt:lpstr>
      <vt:lpstr>13. dia</vt:lpstr>
      <vt:lpstr>         7. A pályázat eredményei</vt:lpstr>
      <vt:lpstr>15. dia</vt:lpstr>
      <vt:lpstr>Kiállítások</vt:lpstr>
      <vt:lpstr>17. dia</vt:lpstr>
      <vt:lpstr>18. dia</vt:lpstr>
      <vt:lpstr>            Vándorlegény konferenciák</vt:lpstr>
      <vt:lpstr>20. dia</vt:lpstr>
      <vt:lpstr>21. dia</vt:lpstr>
      <vt:lpstr>Katalógusok</vt:lpstr>
      <vt:lpstr>Katalógusok</vt:lpstr>
      <vt:lpstr>   Támogatók</vt:lpstr>
      <vt:lpstr>25. dia</vt:lpstr>
      <vt:lpstr>           8. A pályázat eredményei, hozadéka összegezve</vt:lpstr>
      <vt:lpstr>9.      9. Tovább! Hogyan? -  Hogyan tovább?</vt:lpstr>
      <vt:lpstr>10. Köszönet</vt:lpstr>
      <vt:lpstr>                Köszönöm             a figyelmet és a  két évtizede tartó közös                   munkát, az eredményes együttműködést!                info@kezmuvesalapitvany.hu          Dr. Tar Károlyné  www.kezmuvesalapitvany.hu                    Szoboszlai Katalin   Tel.: 30/3667774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Dr. Tar Károlyné    Országos Ifjúsági Népi Kézműves Pályázat   1993-2013.</dc:title>
  <dc:creator>Hp Compaq 6000 Pro</dc:creator>
  <cp:lastModifiedBy>Hp Compaq 6000 Pro</cp:lastModifiedBy>
  <cp:revision>363</cp:revision>
  <dcterms:created xsi:type="dcterms:W3CDTF">2013-10-30T18:22:26Z</dcterms:created>
  <dcterms:modified xsi:type="dcterms:W3CDTF">2014-02-04T13:39:47Z</dcterms:modified>
</cp:coreProperties>
</file>